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3"/>
  </p:notesMasterIdLst>
  <p:handoutMasterIdLst>
    <p:handoutMasterId r:id="rId14"/>
  </p:handoutMasterIdLst>
  <p:sldIdLst>
    <p:sldId id="832" r:id="rId2"/>
    <p:sldId id="833" r:id="rId3"/>
    <p:sldId id="834" r:id="rId4"/>
    <p:sldId id="835" r:id="rId5"/>
    <p:sldId id="836" r:id="rId6"/>
    <p:sldId id="837" r:id="rId7"/>
    <p:sldId id="843" r:id="rId8"/>
    <p:sldId id="844" r:id="rId9"/>
    <p:sldId id="840" r:id="rId10"/>
    <p:sldId id="841" r:id="rId11"/>
    <p:sldId id="842" r:id="rId12"/>
  </p:sldIdLst>
  <p:sldSz cx="9906000" cy="6858000" type="A4"/>
  <p:notesSz cx="6797675" cy="9926638"/>
  <p:defaultTextStyle>
    <a:defPPr>
      <a:defRPr lang="ja-JP"/>
    </a:defPPr>
    <a:lvl1pPr marL="0" algn="l" defTabSz="914282" rtl="0" eaLnBrk="1" latinLnBrk="0" hangingPunct="1">
      <a:defRPr kumimoji="1" sz="1800" kern="1200">
        <a:solidFill>
          <a:schemeClr val="tx1"/>
        </a:solidFill>
        <a:latin typeface="+mn-lt"/>
        <a:ea typeface="+mn-ea"/>
        <a:cs typeface="+mn-cs"/>
      </a:defRPr>
    </a:lvl1pPr>
    <a:lvl2pPr marL="457142" algn="l" defTabSz="914282" rtl="0" eaLnBrk="1" latinLnBrk="0" hangingPunct="1">
      <a:defRPr kumimoji="1" sz="1800" kern="1200">
        <a:solidFill>
          <a:schemeClr val="tx1"/>
        </a:solidFill>
        <a:latin typeface="+mn-lt"/>
        <a:ea typeface="+mn-ea"/>
        <a:cs typeface="+mn-cs"/>
      </a:defRPr>
    </a:lvl2pPr>
    <a:lvl3pPr marL="914282" algn="l" defTabSz="914282" rtl="0" eaLnBrk="1" latinLnBrk="0" hangingPunct="1">
      <a:defRPr kumimoji="1" sz="1800" kern="1200">
        <a:solidFill>
          <a:schemeClr val="tx1"/>
        </a:solidFill>
        <a:latin typeface="+mn-lt"/>
        <a:ea typeface="+mn-ea"/>
        <a:cs typeface="+mn-cs"/>
      </a:defRPr>
    </a:lvl3pPr>
    <a:lvl4pPr marL="1371424" algn="l" defTabSz="914282" rtl="0" eaLnBrk="1" latinLnBrk="0" hangingPunct="1">
      <a:defRPr kumimoji="1" sz="1800" kern="1200">
        <a:solidFill>
          <a:schemeClr val="tx1"/>
        </a:solidFill>
        <a:latin typeface="+mn-lt"/>
        <a:ea typeface="+mn-ea"/>
        <a:cs typeface="+mn-cs"/>
      </a:defRPr>
    </a:lvl4pPr>
    <a:lvl5pPr marL="1828565" algn="l" defTabSz="914282" rtl="0" eaLnBrk="1" latinLnBrk="0" hangingPunct="1">
      <a:defRPr kumimoji="1" sz="1800" kern="1200">
        <a:solidFill>
          <a:schemeClr val="tx1"/>
        </a:solidFill>
        <a:latin typeface="+mn-lt"/>
        <a:ea typeface="+mn-ea"/>
        <a:cs typeface="+mn-cs"/>
      </a:defRPr>
    </a:lvl5pPr>
    <a:lvl6pPr marL="2285706" algn="l" defTabSz="914282" rtl="0" eaLnBrk="1" latinLnBrk="0" hangingPunct="1">
      <a:defRPr kumimoji="1" sz="1800" kern="1200">
        <a:solidFill>
          <a:schemeClr val="tx1"/>
        </a:solidFill>
        <a:latin typeface="+mn-lt"/>
        <a:ea typeface="+mn-ea"/>
        <a:cs typeface="+mn-cs"/>
      </a:defRPr>
    </a:lvl6pPr>
    <a:lvl7pPr marL="2742848" algn="l" defTabSz="914282" rtl="0" eaLnBrk="1" latinLnBrk="0" hangingPunct="1">
      <a:defRPr kumimoji="1" sz="1800" kern="1200">
        <a:solidFill>
          <a:schemeClr val="tx1"/>
        </a:solidFill>
        <a:latin typeface="+mn-lt"/>
        <a:ea typeface="+mn-ea"/>
        <a:cs typeface="+mn-cs"/>
      </a:defRPr>
    </a:lvl7pPr>
    <a:lvl8pPr marL="3199990" algn="l" defTabSz="914282" rtl="0" eaLnBrk="1" latinLnBrk="0" hangingPunct="1">
      <a:defRPr kumimoji="1" sz="1800" kern="1200">
        <a:solidFill>
          <a:schemeClr val="tx1"/>
        </a:solidFill>
        <a:latin typeface="+mn-lt"/>
        <a:ea typeface="+mn-ea"/>
        <a:cs typeface="+mn-cs"/>
      </a:defRPr>
    </a:lvl8pPr>
    <a:lvl9pPr marL="3657130" algn="l" defTabSz="914282"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18E4A91-434F-4332-9983-44330C9DBAAB}">
          <p14:sldIdLst>
            <p14:sldId id="832"/>
            <p14:sldId id="833"/>
            <p14:sldId id="834"/>
            <p14:sldId id="835"/>
            <p14:sldId id="836"/>
            <p14:sldId id="837"/>
            <p14:sldId id="843"/>
            <p14:sldId id="844"/>
            <p14:sldId id="840"/>
            <p14:sldId id="841"/>
            <p14:sldId id="84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6A36E-7C82-4086-981B-1FFDF1A59069}" v="8" dt="2021-09-11T03:45:59.3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1" autoAdjust="0"/>
    <p:restoredTop sz="94711" autoAdjust="0"/>
  </p:normalViewPr>
  <p:slideViewPr>
    <p:cSldViewPr snapToGrid="0" showGuides="1">
      <p:cViewPr varScale="1">
        <p:scale>
          <a:sx n="117" d="100"/>
          <a:sy n="117" d="100"/>
        </p:scale>
        <p:origin x="1440" y="8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2957"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305" tIns="45652" rIns="91305" bIns="4565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0"/>
            <a:ext cx="2945660" cy="496332"/>
          </a:xfrm>
          <a:prstGeom prst="rect">
            <a:avLst/>
          </a:prstGeom>
        </p:spPr>
        <p:txBody>
          <a:bodyPr vert="horz" lIns="91305" tIns="45652" rIns="91305" bIns="45652" rtlCol="0"/>
          <a:lstStyle>
            <a:lvl1pPr algn="r">
              <a:defRPr sz="1200"/>
            </a:lvl1pPr>
          </a:lstStyle>
          <a:p>
            <a:fld id="{CF4BB53F-17A0-42E9-848D-CA847A1689B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1" y="9428585"/>
            <a:ext cx="2945660" cy="496332"/>
          </a:xfrm>
          <a:prstGeom prst="rect">
            <a:avLst/>
          </a:prstGeom>
        </p:spPr>
        <p:txBody>
          <a:bodyPr vert="horz" lIns="91305" tIns="45652" rIns="91305" bIns="456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28585"/>
            <a:ext cx="2945660" cy="496332"/>
          </a:xfrm>
          <a:prstGeom prst="rect">
            <a:avLst/>
          </a:prstGeom>
        </p:spPr>
        <p:txBody>
          <a:bodyPr vert="horz" lIns="91305" tIns="45652" rIns="91305" bIns="45652" rtlCol="0" anchor="b"/>
          <a:lstStyle>
            <a:lvl1pPr algn="r">
              <a:defRPr sz="1200"/>
            </a:lvl1pPr>
          </a:lstStyle>
          <a:p>
            <a:fld id="{A4E56990-C7F7-4DAE-B925-FC8BC594E7A7}" type="slidenum">
              <a:rPr kumimoji="1" lang="ja-JP" altLang="en-US" smtClean="0"/>
              <a:t>‹#›</a:t>
            </a:fld>
            <a:endParaRPr kumimoji="1" lang="ja-JP" altLang="en-US"/>
          </a:p>
        </p:txBody>
      </p:sp>
    </p:spTree>
    <p:extLst>
      <p:ext uri="{BB962C8B-B14F-4D97-AF65-F5344CB8AC3E}">
        <p14:creationId xmlns:p14="http://schemas.microsoft.com/office/powerpoint/2010/main" val="4906835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305" tIns="45652" rIns="91305"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0"/>
            <a:ext cx="2945660" cy="496332"/>
          </a:xfrm>
          <a:prstGeom prst="rect">
            <a:avLst/>
          </a:prstGeom>
        </p:spPr>
        <p:txBody>
          <a:bodyPr vert="horz" lIns="91305" tIns="45652" rIns="91305" bIns="45652" rtlCol="0"/>
          <a:lstStyle>
            <a:lvl1pPr algn="r">
              <a:defRPr sz="1200"/>
            </a:lvl1pPr>
          </a:lstStyle>
          <a:p>
            <a:fld id="{74BE4566-AB80-4AFD-AE9E-0644F367DF30}"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72100" cy="3719513"/>
          </a:xfrm>
          <a:prstGeom prst="rect">
            <a:avLst/>
          </a:prstGeom>
          <a:noFill/>
          <a:ln w="12700">
            <a:solidFill>
              <a:prstClr val="black"/>
            </a:solidFill>
          </a:ln>
        </p:spPr>
        <p:txBody>
          <a:bodyPr vert="horz" lIns="91305" tIns="45652" rIns="91305" bIns="45652"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305" tIns="45652" rIns="91305"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60" cy="496332"/>
          </a:xfrm>
          <a:prstGeom prst="rect">
            <a:avLst/>
          </a:prstGeom>
        </p:spPr>
        <p:txBody>
          <a:bodyPr vert="horz" lIns="91305" tIns="45652" rIns="91305"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5"/>
            <a:ext cx="2945660" cy="496332"/>
          </a:xfrm>
          <a:prstGeom prst="rect">
            <a:avLst/>
          </a:prstGeom>
        </p:spPr>
        <p:txBody>
          <a:bodyPr vert="horz" lIns="91305" tIns="45652" rIns="91305" bIns="45652" rtlCol="0" anchor="b"/>
          <a:lstStyle>
            <a:lvl1pPr algn="r">
              <a:defRPr sz="1200"/>
            </a:lvl1pPr>
          </a:lstStyle>
          <a:p>
            <a:fld id="{46918E66-0B6F-4007-AA55-5AECBEC1AAA5}" type="slidenum">
              <a:rPr kumimoji="1" lang="ja-JP" altLang="en-US" smtClean="0"/>
              <a:t>‹#›</a:t>
            </a:fld>
            <a:endParaRPr kumimoji="1" lang="ja-JP" altLang="en-US"/>
          </a:p>
        </p:txBody>
      </p:sp>
    </p:spTree>
    <p:extLst>
      <p:ext uri="{BB962C8B-B14F-4D97-AF65-F5344CB8AC3E}">
        <p14:creationId xmlns:p14="http://schemas.microsoft.com/office/powerpoint/2010/main" val="3046368465"/>
      </p:ext>
    </p:extLst>
  </p:cSld>
  <p:clrMap bg1="lt1" tx1="dk1" bg2="lt2" tx2="dk2" accent1="accent1" accent2="accent2" accent3="accent3" accent4="accent4" accent5="accent5" accent6="accent6" hlink="hlink" folHlink="folHlink"/>
  <p:hf sldNum="0" hdr="0" ftr="0" dt="0"/>
  <p:notesStyle>
    <a:lvl1pPr marL="0" algn="l" defTabSz="914282" rtl="0" eaLnBrk="1" latinLnBrk="0" hangingPunct="1">
      <a:defRPr kumimoji="1" sz="1200" kern="1200">
        <a:solidFill>
          <a:schemeClr val="tx1"/>
        </a:solidFill>
        <a:latin typeface="+mn-lt"/>
        <a:ea typeface="+mn-ea"/>
        <a:cs typeface="+mn-cs"/>
      </a:defRPr>
    </a:lvl1pPr>
    <a:lvl2pPr marL="457142" algn="l" defTabSz="914282" rtl="0" eaLnBrk="1" latinLnBrk="0" hangingPunct="1">
      <a:defRPr kumimoji="1" sz="1200" kern="1200">
        <a:solidFill>
          <a:schemeClr val="tx1"/>
        </a:solidFill>
        <a:latin typeface="+mn-lt"/>
        <a:ea typeface="+mn-ea"/>
        <a:cs typeface="+mn-cs"/>
      </a:defRPr>
    </a:lvl2pPr>
    <a:lvl3pPr marL="914282" algn="l" defTabSz="914282" rtl="0" eaLnBrk="1" latinLnBrk="0" hangingPunct="1">
      <a:defRPr kumimoji="1" sz="1200" kern="1200">
        <a:solidFill>
          <a:schemeClr val="tx1"/>
        </a:solidFill>
        <a:latin typeface="+mn-lt"/>
        <a:ea typeface="+mn-ea"/>
        <a:cs typeface="+mn-cs"/>
      </a:defRPr>
    </a:lvl3pPr>
    <a:lvl4pPr marL="1371424" algn="l" defTabSz="914282" rtl="0" eaLnBrk="1" latinLnBrk="0" hangingPunct="1">
      <a:defRPr kumimoji="1" sz="1200" kern="1200">
        <a:solidFill>
          <a:schemeClr val="tx1"/>
        </a:solidFill>
        <a:latin typeface="+mn-lt"/>
        <a:ea typeface="+mn-ea"/>
        <a:cs typeface="+mn-cs"/>
      </a:defRPr>
    </a:lvl4pPr>
    <a:lvl5pPr marL="1828565" algn="l" defTabSz="914282" rtl="0" eaLnBrk="1" latinLnBrk="0" hangingPunct="1">
      <a:defRPr kumimoji="1" sz="1200" kern="1200">
        <a:solidFill>
          <a:schemeClr val="tx1"/>
        </a:solidFill>
        <a:latin typeface="+mn-lt"/>
        <a:ea typeface="+mn-ea"/>
        <a:cs typeface="+mn-cs"/>
      </a:defRPr>
    </a:lvl5pPr>
    <a:lvl6pPr marL="2285706" algn="l" defTabSz="914282" rtl="0" eaLnBrk="1" latinLnBrk="0" hangingPunct="1">
      <a:defRPr kumimoji="1" sz="1200" kern="1200">
        <a:solidFill>
          <a:schemeClr val="tx1"/>
        </a:solidFill>
        <a:latin typeface="+mn-lt"/>
        <a:ea typeface="+mn-ea"/>
        <a:cs typeface="+mn-cs"/>
      </a:defRPr>
    </a:lvl6pPr>
    <a:lvl7pPr marL="2742848" algn="l" defTabSz="914282" rtl="0" eaLnBrk="1" latinLnBrk="0" hangingPunct="1">
      <a:defRPr kumimoji="1" sz="1200" kern="1200">
        <a:solidFill>
          <a:schemeClr val="tx1"/>
        </a:solidFill>
        <a:latin typeface="+mn-lt"/>
        <a:ea typeface="+mn-ea"/>
        <a:cs typeface="+mn-cs"/>
      </a:defRPr>
    </a:lvl7pPr>
    <a:lvl8pPr marL="3199990" algn="l" defTabSz="914282" rtl="0" eaLnBrk="1" latinLnBrk="0" hangingPunct="1">
      <a:defRPr kumimoji="1" sz="1200" kern="1200">
        <a:solidFill>
          <a:schemeClr val="tx1"/>
        </a:solidFill>
        <a:latin typeface="+mn-lt"/>
        <a:ea typeface="+mn-ea"/>
        <a:cs typeface="+mn-cs"/>
      </a:defRPr>
    </a:lvl8pPr>
    <a:lvl9pPr marL="3657130" algn="l" defTabSz="914282"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726163" y="2857500"/>
            <a:ext cx="8788542" cy="1143000"/>
          </a:xfrm>
        </p:spPr>
        <p:txBody>
          <a:bodyPr>
            <a:normAutofit/>
          </a:bodyPr>
          <a:lstStyle>
            <a:lvl1pPr>
              <a:defRPr sz="2400" b="1" u="sng">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マスター タイトルの書式設定</a:t>
            </a:r>
          </a:p>
        </p:txBody>
      </p:sp>
      <p:pic>
        <p:nvPicPr>
          <p:cNvPr id="6" name="Picture 2" descr="O:\ロゴデータ・マニュアル\JBAロゴマニュアル（新)_和文\JBA-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734" y="5960965"/>
            <a:ext cx="1852613" cy="6826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フリーフォーム 6"/>
          <p:cNvSpPr/>
          <p:nvPr userDrawn="1"/>
        </p:nvSpPr>
        <p:spPr>
          <a:xfrm>
            <a:off x="-36971" y="5506720"/>
            <a:ext cx="9454471" cy="1361440"/>
          </a:xfrm>
          <a:custGeom>
            <a:avLst/>
            <a:gdLst>
              <a:gd name="connsiteX0" fmla="*/ 0 w 9154160"/>
              <a:gd name="connsiteY0" fmla="*/ 0 h 1381760"/>
              <a:gd name="connsiteX1" fmla="*/ 4358640 w 9154160"/>
              <a:gd name="connsiteY1" fmla="*/ 375920 h 1381760"/>
              <a:gd name="connsiteX2" fmla="*/ 9154160 w 9154160"/>
              <a:gd name="connsiteY2" fmla="*/ 1381760 h 1381760"/>
              <a:gd name="connsiteX3" fmla="*/ 9154160 w 9154160"/>
              <a:gd name="connsiteY3" fmla="*/ 1381760 h 1381760"/>
              <a:gd name="connsiteX0" fmla="*/ 0 w 9154160"/>
              <a:gd name="connsiteY0" fmla="*/ 0 h 1381760"/>
              <a:gd name="connsiteX1" fmla="*/ 5090160 w 9154160"/>
              <a:gd name="connsiteY1" fmla="*/ 457200 h 1381760"/>
              <a:gd name="connsiteX2" fmla="*/ 9154160 w 9154160"/>
              <a:gd name="connsiteY2" fmla="*/ 1381760 h 1381760"/>
              <a:gd name="connsiteX3" fmla="*/ 9154160 w 9154160"/>
              <a:gd name="connsiteY3" fmla="*/ 1381760 h 1381760"/>
              <a:gd name="connsiteX0" fmla="*/ 0 w 9154160"/>
              <a:gd name="connsiteY0" fmla="*/ 0 h 1381760"/>
              <a:gd name="connsiteX1" fmla="*/ 4724400 w 9154160"/>
              <a:gd name="connsiteY1" fmla="*/ 426720 h 1381760"/>
              <a:gd name="connsiteX2" fmla="*/ 9154160 w 9154160"/>
              <a:gd name="connsiteY2" fmla="*/ 1381760 h 1381760"/>
              <a:gd name="connsiteX3" fmla="*/ 9154160 w 9154160"/>
              <a:gd name="connsiteY3" fmla="*/ 1381760 h 1381760"/>
              <a:gd name="connsiteX0" fmla="*/ 0 w 9154160"/>
              <a:gd name="connsiteY0" fmla="*/ 0 h 1381760"/>
              <a:gd name="connsiteX1" fmla="*/ 5140960 w 9154160"/>
              <a:gd name="connsiteY1" fmla="*/ 467360 h 1381760"/>
              <a:gd name="connsiteX2" fmla="*/ 9154160 w 9154160"/>
              <a:gd name="connsiteY2" fmla="*/ 1381760 h 1381760"/>
              <a:gd name="connsiteX3" fmla="*/ 9154160 w 9154160"/>
              <a:gd name="connsiteY3" fmla="*/ 1381760 h 1381760"/>
              <a:gd name="connsiteX0" fmla="*/ 0 w 9154160"/>
              <a:gd name="connsiteY0" fmla="*/ 0 h 1381760"/>
              <a:gd name="connsiteX1" fmla="*/ 3637280 w 9154160"/>
              <a:gd name="connsiteY1" fmla="*/ 284480 h 1381760"/>
              <a:gd name="connsiteX2" fmla="*/ 9154160 w 9154160"/>
              <a:gd name="connsiteY2" fmla="*/ 1381760 h 1381760"/>
              <a:gd name="connsiteX3" fmla="*/ 9154160 w 9154160"/>
              <a:gd name="connsiteY3" fmla="*/ 1381760 h 1381760"/>
              <a:gd name="connsiteX0" fmla="*/ 0 w 9154160"/>
              <a:gd name="connsiteY0" fmla="*/ 0 h 1381760"/>
              <a:gd name="connsiteX1" fmla="*/ 3637280 w 9154160"/>
              <a:gd name="connsiteY1" fmla="*/ 284480 h 1381760"/>
              <a:gd name="connsiteX2" fmla="*/ 6350000 w 9154160"/>
              <a:gd name="connsiteY2" fmla="*/ 7315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350000 w 9154160"/>
              <a:gd name="connsiteY2" fmla="*/ 7315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593840 w 9154160"/>
              <a:gd name="connsiteY2" fmla="*/ 75184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858000 w 9154160"/>
              <a:gd name="connsiteY2" fmla="*/ 75184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979920 w 9154160"/>
              <a:gd name="connsiteY2" fmla="*/ 7823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563360 w 9154160"/>
              <a:gd name="connsiteY2" fmla="*/ 74168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563360 w 9154160"/>
              <a:gd name="connsiteY2" fmla="*/ 721360 h 1381760"/>
              <a:gd name="connsiteX3" fmla="*/ 9154160 w 9154160"/>
              <a:gd name="connsiteY3" fmla="*/ 1381760 h 1381760"/>
              <a:gd name="connsiteX4" fmla="*/ 9154160 w 9154160"/>
              <a:gd name="connsiteY4" fmla="*/ 1381760 h 138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160" h="1381760">
                <a:moveTo>
                  <a:pt x="0" y="0"/>
                </a:moveTo>
                <a:cubicBezTo>
                  <a:pt x="1416473" y="72813"/>
                  <a:pt x="1974427" y="72813"/>
                  <a:pt x="3068320" y="193040"/>
                </a:cubicBezTo>
                <a:cubicBezTo>
                  <a:pt x="4162213" y="313267"/>
                  <a:pt x="5643880" y="538480"/>
                  <a:pt x="6563360" y="721360"/>
                </a:cubicBezTo>
                <a:cubicBezTo>
                  <a:pt x="7482840" y="904240"/>
                  <a:pt x="8722360" y="1271693"/>
                  <a:pt x="9154160" y="1381760"/>
                </a:cubicBezTo>
                <a:lnTo>
                  <a:pt x="9154160" y="1381760"/>
                </a:lnTo>
              </a:path>
            </a:pathLst>
          </a:custGeom>
          <a:noFill/>
          <a:ln w="38100">
            <a:gradFill flip="none" rotWithShape="1">
              <a:gsLst>
                <a:gs pos="0">
                  <a:schemeClr val="tx1"/>
                </a:gs>
                <a:gs pos="35000">
                  <a:srgbClr val="800000"/>
                </a:gs>
                <a:gs pos="100000">
                  <a:srgbClr val="FF505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
        <p:nvSpPr>
          <p:cNvPr id="8" name="正方形/長方形 7"/>
          <p:cNvSpPr/>
          <p:nvPr userDrawn="1"/>
        </p:nvSpPr>
        <p:spPr>
          <a:xfrm>
            <a:off x="-36975" y="0"/>
            <a:ext cx="355600" cy="6858000"/>
          </a:xfrm>
          <a:prstGeom prst="rect">
            <a:avLst/>
          </a:prstGeom>
          <a:gradFill flip="none" rotWithShape="1">
            <a:gsLst>
              <a:gs pos="0">
                <a:srgbClr val="FF0000"/>
              </a:gs>
              <a:gs pos="50000">
                <a:srgbClr val="C00000"/>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Tree>
    <p:extLst>
      <p:ext uri="{BB962C8B-B14F-4D97-AF65-F5344CB8AC3E}">
        <p14:creationId xmlns:p14="http://schemas.microsoft.com/office/powerpoint/2010/main" val="83032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スライド">
    <p:spTree>
      <p:nvGrpSpPr>
        <p:cNvPr id="1" name=""/>
        <p:cNvGrpSpPr/>
        <p:nvPr/>
      </p:nvGrpSpPr>
      <p:grpSpPr>
        <a:xfrm>
          <a:off x="0" y="0"/>
          <a:ext cx="0" cy="0"/>
          <a:chOff x="0" y="0"/>
          <a:chExt cx="0" cy="0"/>
        </a:xfrm>
      </p:grpSpPr>
      <p:sp>
        <p:nvSpPr>
          <p:cNvPr id="3" name="テキスト プレースホルダー 2"/>
          <p:cNvSpPr>
            <a:spLocks noGrp="1"/>
          </p:cNvSpPr>
          <p:nvPr>
            <p:ph type="body" idx="1" hasCustomPrompt="1"/>
          </p:nvPr>
        </p:nvSpPr>
        <p:spPr>
          <a:xfrm>
            <a:off x="753764" y="2852816"/>
            <a:ext cx="8760941" cy="1163130"/>
          </a:xfrm>
        </p:spPr>
        <p:txBody>
          <a:bodyPr anchor="ctr">
            <a:normAutofit/>
          </a:bodyPr>
          <a:lstStyle>
            <a:lvl1pPr marL="0" indent="0" algn="r">
              <a:buNone/>
              <a:defRPr sz="24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142" indent="0">
              <a:buNone/>
              <a:defRPr sz="1800">
                <a:solidFill>
                  <a:schemeClr val="tx1">
                    <a:tint val="75000"/>
                  </a:schemeClr>
                </a:solidFill>
              </a:defRPr>
            </a:lvl2pPr>
            <a:lvl3pPr marL="914282" indent="0">
              <a:buNone/>
              <a:defRPr sz="1600">
                <a:solidFill>
                  <a:schemeClr val="tx1">
                    <a:tint val="75000"/>
                  </a:schemeClr>
                </a:solidFill>
              </a:defRPr>
            </a:lvl3pPr>
            <a:lvl4pPr marL="1371424" indent="0">
              <a:buNone/>
              <a:defRPr sz="1400">
                <a:solidFill>
                  <a:schemeClr val="tx1">
                    <a:tint val="75000"/>
                  </a:schemeClr>
                </a:solidFill>
              </a:defRPr>
            </a:lvl4pPr>
            <a:lvl5pPr marL="1828565" indent="0">
              <a:buNone/>
              <a:defRPr sz="1400">
                <a:solidFill>
                  <a:schemeClr val="tx1">
                    <a:tint val="75000"/>
                  </a:schemeClr>
                </a:solidFill>
              </a:defRPr>
            </a:lvl5pPr>
            <a:lvl6pPr marL="2285706" indent="0">
              <a:buNone/>
              <a:defRPr sz="1400">
                <a:solidFill>
                  <a:schemeClr val="tx1">
                    <a:tint val="75000"/>
                  </a:schemeClr>
                </a:solidFill>
              </a:defRPr>
            </a:lvl6pPr>
            <a:lvl7pPr marL="2742848" indent="0">
              <a:buNone/>
              <a:defRPr sz="1400">
                <a:solidFill>
                  <a:schemeClr val="tx1">
                    <a:tint val="75000"/>
                  </a:schemeClr>
                </a:solidFill>
              </a:defRPr>
            </a:lvl7pPr>
            <a:lvl8pPr marL="3199990" indent="0">
              <a:buNone/>
              <a:defRPr sz="1400">
                <a:solidFill>
                  <a:schemeClr val="tx1">
                    <a:tint val="75000"/>
                  </a:schemeClr>
                </a:solidFill>
              </a:defRPr>
            </a:lvl8pPr>
            <a:lvl9pPr marL="3657130" indent="0">
              <a:buNone/>
              <a:defRPr sz="1400">
                <a:solidFill>
                  <a:schemeClr val="tx1">
                    <a:tint val="75000"/>
                  </a:schemeClr>
                </a:solidFill>
              </a:defRPr>
            </a:lvl9pPr>
          </a:lstStyle>
          <a:p>
            <a:pPr lvl="0"/>
            <a:r>
              <a:rPr kumimoji="1" lang="ja-JP" altLang="en-US" dirty="0"/>
              <a:t>クリックしてセクション見出しを入力</a:t>
            </a:r>
          </a:p>
        </p:txBody>
      </p:sp>
      <p:pic>
        <p:nvPicPr>
          <p:cNvPr id="8" name="Picture 2" descr="O:\ロゴデータ・マニュアル\JBAロゴマニュアル（新)_和文\JBA-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734" y="5960965"/>
            <a:ext cx="1852613" cy="68262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フリーフォーム 8"/>
          <p:cNvSpPr/>
          <p:nvPr userDrawn="1"/>
        </p:nvSpPr>
        <p:spPr>
          <a:xfrm>
            <a:off x="-36971" y="5506720"/>
            <a:ext cx="9454471" cy="1361440"/>
          </a:xfrm>
          <a:custGeom>
            <a:avLst/>
            <a:gdLst>
              <a:gd name="connsiteX0" fmla="*/ 0 w 9154160"/>
              <a:gd name="connsiteY0" fmla="*/ 0 h 1381760"/>
              <a:gd name="connsiteX1" fmla="*/ 4358640 w 9154160"/>
              <a:gd name="connsiteY1" fmla="*/ 375920 h 1381760"/>
              <a:gd name="connsiteX2" fmla="*/ 9154160 w 9154160"/>
              <a:gd name="connsiteY2" fmla="*/ 1381760 h 1381760"/>
              <a:gd name="connsiteX3" fmla="*/ 9154160 w 9154160"/>
              <a:gd name="connsiteY3" fmla="*/ 1381760 h 1381760"/>
              <a:gd name="connsiteX0" fmla="*/ 0 w 9154160"/>
              <a:gd name="connsiteY0" fmla="*/ 0 h 1381760"/>
              <a:gd name="connsiteX1" fmla="*/ 5090160 w 9154160"/>
              <a:gd name="connsiteY1" fmla="*/ 457200 h 1381760"/>
              <a:gd name="connsiteX2" fmla="*/ 9154160 w 9154160"/>
              <a:gd name="connsiteY2" fmla="*/ 1381760 h 1381760"/>
              <a:gd name="connsiteX3" fmla="*/ 9154160 w 9154160"/>
              <a:gd name="connsiteY3" fmla="*/ 1381760 h 1381760"/>
              <a:gd name="connsiteX0" fmla="*/ 0 w 9154160"/>
              <a:gd name="connsiteY0" fmla="*/ 0 h 1381760"/>
              <a:gd name="connsiteX1" fmla="*/ 4724400 w 9154160"/>
              <a:gd name="connsiteY1" fmla="*/ 426720 h 1381760"/>
              <a:gd name="connsiteX2" fmla="*/ 9154160 w 9154160"/>
              <a:gd name="connsiteY2" fmla="*/ 1381760 h 1381760"/>
              <a:gd name="connsiteX3" fmla="*/ 9154160 w 9154160"/>
              <a:gd name="connsiteY3" fmla="*/ 1381760 h 1381760"/>
              <a:gd name="connsiteX0" fmla="*/ 0 w 9154160"/>
              <a:gd name="connsiteY0" fmla="*/ 0 h 1381760"/>
              <a:gd name="connsiteX1" fmla="*/ 5140960 w 9154160"/>
              <a:gd name="connsiteY1" fmla="*/ 467360 h 1381760"/>
              <a:gd name="connsiteX2" fmla="*/ 9154160 w 9154160"/>
              <a:gd name="connsiteY2" fmla="*/ 1381760 h 1381760"/>
              <a:gd name="connsiteX3" fmla="*/ 9154160 w 9154160"/>
              <a:gd name="connsiteY3" fmla="*/ 1381760 h 1381760"/>
              <a:gd name="connsiteX0" fmla="*/ 0 w 9154160"/>
              <a:gd name="connsiteY0" fmla="*/ 0 h 1381760"/>
              <a:gd name="connsiteX1" fmla="*/ 3637280 w 9154160"/>
              <a:gd name="connsiteY1" fmla="*/ 284480 h 1381760"/>
              <a:gd name="connsiteX2" fmla="*/ 9154160 w 9154160"/>
              <a:gd name="connsiteY2" fmla="*/ 1381760 h 1381760"/>
              <a:gd name="connsiteX3" fmla="*/ 9154160 w 9154160"/>
              <a:gd name="connsiteY3" fmla="*/ 1381760 h 1381760"/>
              <a:gd name="connsiteX0" fmla="*/ 0 w 9154160"/>
              <a:gd name="connsiteY0" fmla="*/ 0 h 1381760"/>
              <a:gd name="connsiteX1" fmla="*/ 3637280 w 9154160"/>
              <a:gd name="connsiteY1" fmla="*/ 284480 h 1381760"/>
              <a:gd name="connsiteX2" fmla="*/ 6350000 w 9154160"/>
              <a:gd name="connsiteY2" fmla="*/ 7315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350000 w 9154160"/>
              <a:gd name="connsiteY2" fmla="*/ 7315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593840 w 9154160"/>
              <a:gd name="connsiteY2" fmla="*/ 75184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858000 w 9154160"/>
              <a:gd name="connsiteY2" fmla="*/ 75184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979920 w 9154160"/>
              <a:gd name="connsiteY2" fmla="*/ 782320 h 1381760"/>
              <a:gd name="connsiteX3" fmla="*/ 9154160 w 9154160"/>
              <a:gd name="connsiteY3" fmla="*/ 1381760 h 1381760"/>
              <a:gd name="connsiteX4" fmla="*/ 9154160 w 9154160"/>
              <a:gd name="connsiteY4" fmla="*/ 1381760 h 1381760"/>
              <a:gd name="connsiteX0" fmla="*/ 0 w 9154160"/>
              <a:gd name="connsiteY0" fmla="*/ 0 h 1381760"/>
              <a:gd name="connsiteX1" fmla="*/ 3302000 w 9154160"/>
              <a:gd name="connsiteY1" fmla="*/ 21336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979920 w 9154160"/>
              <a:gd name="connsiteY2" fmla="*/ 81280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563360 w 9154160"/>
              <a:gd name="connsiteY2" fmla="*/ 741680 h 1381760"/>
              <a:gd name="connsiteX3" fmla="*/ 9154160 w 9154160"/>
              <a:gd name="connsiteY3" fmla="*/ 1381760 h 1381760"/>
              <a:gd name="connsiteX4" fmla="*/ 9154160 w 9154160"/>
              <a:gd name="connsiteY4" fmla="*/ 1381760 h 1381760"/>
              <a:gd name="connsiteX0" fmla="*/ 0 w 9154160"/>
              <a:gd name="connsiteY0" fmla="*/ 0 h 1381760"/>
              <a:gd name="connsiteX1" fmla="*/ 3068320 w 9154160"/>
              <a:gd name="connsiteY1" fmla="*/ 193040 h 1381760"/>
              <a:gd name="connsiteX2" fmla="*/ 6563360 w 9154160"/>
              <a:gd name="connsiteY2" fmla="*/ 721360 h 1381760"/>
              <a:gd name="connsiteX3" fmla="*/ 9154160 w 9154160"/>
              <a:gd name="connsiteY3" fmla="*/ 1381760 h 1381760"/>
              <a:gd name="connsiteX4" fmla="*/ 9154160 w 9154160"/>
              <a:gd name="connsiteY4" fmla="*/ 1381760 h 138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160" h="1381760">
                <a:moveTo>
                  <a:pt x="0" y="0"/>
                </a:moveTo>
                <a:cubicBezTo>
                  <a:pt x="1416473" y="72813"/>
                  <a:pt x="1974427" y="72813"/>
                  <a:pt x="3068320" y="193040"/>
                </a:cubicBezTo>
                <a:cubicBezTo>
                  <a:pt x="4162213" y="313267"/>
                  <a:pt x="5643880" y="538480"/>
                  <a:pt x="6563360" y="721360"/>
                </a:cubicBezTo>
                <a:cubicBezTo>
                  <a:pt x="7482840" y="904240"/>
                  <a:pt x="8722360" y="1271693"/>
                  <a:pt x="9154160" y="1381760"/>
                </a:cubicBezTo>
                <a:lnTo>
                  <a:pt x="9154160" y="1381760"/>
                </a:lnTo>
              </a:path>
            </a:pathLst>
          </a:custGeom>
          <a:noFill/>
          <a:ln w="38100">
            <a:gradFill flip="none" rotWithShape="1">
              <a:gsLst>
                <a:gs pos="0">
                  <a:schemeClr val="tx1"/>
                </a:gs>
                <a:gs pos="35000">
                  <a:srgbClr val="800000"/>
                </a:gs>
                <a:gs pos="100000">
                  <a:srgbClr val="FF505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
        <p:nvSpPr>
          <p:cNvPr id="10" name="正方形/長方形 9"/>
          <p:cNvSpPr/>
          <p:nvPr userDrawn="1"/>
        </p:nvSpPr>
        <p:spPr>
          <a:xfrm>
            <a:off x="-36975" y="0"/>
            <a:ext cx="355600" cy="6858000"/>
          </a:xfrm>
          <a:prstGeom prst="rect">
            <a:avLst/>
          </a:prstGeom>
          <a:gradFill flip="none" rotWithShape="1">
            <a:gsLst>
              <a:gs pos="0">
                <a:srgbClr val="FF0000"/>
              </a:gs>
              <a:gs pos="50000">
                <a:srgbClr val="C00000"/>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
        <p:nvSpPr>
          <p:cNvPr id="11" name="スライド番号プレースホルダー 5"/>
          <p:cNvSpPr txBox="1">
            <a:spLocks/>
          </p:cNvSpPr>
          <p:nvPr userDrawn="1"/>
        </p:nvSpPr>
        <p:spPr>
          <a:xfrm>
            <a:off x="7698658" y="6586157"/>
            <a:ext cx="2207342" cy="271849"/>
          </a:xfrm>
          <a:prstGeom prst="rect">
            <a:avLst/>
          </a:prstGeom>
        </p:spPr>
        <p:txBody>
          <a:bodyPr lIns="91428" tIns="45714" rIns="91428" bIns="45714" anchor="ctr"/>
          <a:lstStyle>
            <a:defPPr>
              <a:defRPr lang="ja-JP"/>
            </a:defPPr>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FB5A61-3C0D-4630-B0F3-90EEEA233B61}" type="slidenum">
              <a:rPr lang="ja-JP" altLang="en-US" sz="1200" smtClean="0"/>
              <a:pPr algn="r"/>
              <a:t>‹#›</a:t>
            </a:fld>
            <a:endParaRPr lang="ja-JP" altLang="en-US" sz="1200" dirty="0"/>
          </a:p>
        </p:txBody>
      </p:sp>
    </p:spTree>
    <p:extLst>
      <p:ext uri="{BB962C8B-B14F-4D97-AF65-F5344CB8AC3E}">
        <p14:creationId xmlns:p14="http://schemas.microsoft.com/office/powerpoint/2010/main" val="20101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スライド">
    <p:spTree>
      <p:nvGrpSpPr>
        <p:cNvPr id="1" name=""/>
        <p:cNvGrpSpPr/>
        <p:nvPr/>
      </p:nvGrpSpPr>
      <p:grpSpPr>
        <a:xfrm>
          <a:off x="0" y="0"/>
          <a:ext cx="0" cy="0"/>
          <a:chOff x="0" y="0"/>
          <a:chExt cx="0" cy="0"/>
        </a:xfrm>
      </p:grpSpPr>
      <p:sp>
        <p:nvSpPr>
          <p:cNvPr id="8" name="スライド番号プレースホルダー 5"/>
          <p:cNvSpPr txBox="1">
            <a:spLocks/>
          </p:cNvSpPr>
          <p:nvPr userDrawn="1"/>
        </p:nvSpPr>
        <p:spPr>
          <a:xfrm>
            <a:off x="7698658" y="6586157"/>
            <a:ext cx="2207342" cy="271849"/>
          </a:xfrm>
          <a:prstGeom prst="rect">
            <a:avLst/>
          </a:prstGeom>
        </p:spPr>
        <p:txBody>
          <a:bodyPr lIns="91428" tIns="45714" rIns="91428" bIns="45714" anchor="ctr"/>
          <a:lstStyle>
            <a:defPPr>
              <a:defRPr lang="ja-JP"/>
            </a:defPPr>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FB5A61-3C0D-4630-B0F3-90EEEA233B61}" type="slidenum">
              <a:rPr lang="ja-JP" altLang="en-US" sz="1200" smtClean="0"/>
              <a:pPr algn="r"/>
              <a:t>‹#›</a:t>
            </a:fld>
            <a:endParaRPr lang="ja-JP" altLang="en-US" sz="1200" dirty="0"/>
          </a:p>
        </p:txBody>
      </p:sp>
      <p:pic>
        <p:nvPicPr>
          <p:cNvPr id="9" name="Picture 2" descr="O:\ロゴデータ・マニュアル\JBAロゴマニュアル（新)_和文\JBA_logo_4C_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43060" y="92095"/>
            <a:ext cx="975876" cy="36531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直線コネクタ 9"/>
          <p:cNvCxnSpPr/>
          <p:nvPr userDrawn="1"/>
        </p:nvCxnSpPr>
        <p:spPr>
          <a:xfrm flipH="1">
            <a:off x="0" y="528838"/>
            <a:ext cx="9906000" cy="0"/>
          </a:xfrm>
          <a:prstGeom prst="line">
            <a:avLst/>
          </a:prstGeom>
          <a:ln w="38100">
            <a:gradFill flip="none" rotWithShape="1">
              <a:gsLst>
                <a:gs pos="0">
                  <a:schemeClr val="tx1"/>
                </a:gs>
                <a:gs pos="50000">
                  <a:srgbClr val="C00000"/>
                </a:gs>
                <a:gs pos="100000">
                  <a:srgbClr val="FF00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a:xfrm>
            <a:off x="-36975" y="0"/>
            <a:ext cx="355600" cy="6858000"/>
          </a:xfrm>
          <a:prstGeom prst="rect">
            <a:avLst/>
          </a:prstGeom>
          <a:gradFill flip="none" rotWithShape="1">
            <a:gsLst>
              <a:gs pos="0">
                <a:srgbClr val="FF0000"/>
              </a:gs>
              <a:gs pos="50000">
                <a:srgbClr val="C00000"/>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
        <p:nvSpPr>
          <p:cNvPr id="14" name="タイトル 13"/>
          <p:cNvSpPr>
            <a:spLocks noGrp="1"/>
          </p:cNvSpPr>
          <p:nvPr>
            <p:ph type="title" hasCustomPrompt="1"/>
          </p:nvPr>
        </p:nvSpPr>
        <p:spPr>
          <a:xfrm>
            <a:off x="403241" y="92094"/>
            <a:ext cx="8399088" cy="436745"/>
          </a:xfrm>
        </p:spPr>
        <p:txBody>
          <a:bodyPr>
            <a:normAutofit/>
          </a:bodyPr>
          <a:lstStyle>
            <a:lvl1pPr algn="l">
              <a:defRPr sz="2000" b="1" u="none">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クリックしてページ見出しを入力</a:t>
            </a:r>
          </a:p>
        </p:txBody>
      </p:sp>
    </p:spTree>
    <p:extLst>
      <p:ext uri="{BB962C8B-B14F-4D97-AF65-F5344CB8AC3E}">
        <p14:creationId xmlns:p14="http://schemas.microsoft.com/office/powerpoint/2010/main" val="1118328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40"/>
            <a:ext cx="8915400" cy="1143000"/>
          </a:xfrm>
          <a:prstGeom prst="rect">
            <a:avLst/>
          </a:prstGeom>
        </p:spPr>
        <p:txBody>
          <a:bodyPr vert="horz" lIns="91428" tIns="45714" rIns="91428" bIns="45714"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2" y="1600200"/>
            <a:ext cx="8915400" cy="4525963"/>
          </a:xfrm>
          <a:prstGeom prst="rect">
            <a:avLst/>
          </a:prstGeom>
        </p:spPr>
        <p:txBody>
          <a:bodyPr vert="horz" lIns="91428" tIns="45714" rIns="91428" bIns="4571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28" tIns="45714" rIns="91428" bIns="45714"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99C4EBBD-31A7-4B0B-BEC7-8B82C70BE01E}" type="slidenum">
              <a:rPr kumimoji="1" lang="ja-JP" altLang="en-US" smtClean="0"/>
              <a:t>‹#›</a:t>
            </a:fld>
            <a:endParaRPr kumimoji="1" lang="ja-JP" altLang="en-US"/>
          </a:p>
        </p:txBody>
      </p:sp>
    </p:spTree>
    <p:extLst>
      <p:ext uri="{BB962C8B-B14F-4D97-AF65-F5344CB8AC3E}">
        <p14:creationId xmlns:p14="http://schemas.microsoft.com/office/powerpoint/2010/main" val="2920307812"/>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Lst>
  <p:hf hdr="0" ftr="0" dt="0"/>
  <p:txStyles>
    <p:titleStyle>
      <a:lvl1pPr algn="ctr" defTabSz="914282" rtl="0" eaLnBrk="1" latinLnBrk="0" hangingPunct="1">
        <a:spcBef>
          <a:spcPct val="0"/>
        </a:spcBef>
        <a:buNone/>
        <a:defRPr kumimoji="1" sz="4400" kern="1200">
          <a:solidFill>
            <a:schemeClr val="tx1"/>
          </a:solidFill>
          <a:latin typeface="+mj-lt"/>
          <a:ea typeface="+mj-ea"/>
          <a:cs typeface="+mj-cs"/>
        </a:defRPr>
      </a:lvl1pPr>
    </p:titleStyle>
    <p:bodyStyle>
      <a:lvl1pPr marL="342856" indent="-342856" algn="l" defTabSz="91428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54" indent="-285713" algn="l" defTabSz="91428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52" indent="-228570" algn="l" defTabSz="91428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994"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36"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76"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19"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60"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01" indent="-228570" algn="l" defTabSz="91428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82" rtl="0" eaLnBrk="1" latinLnBrk="0" hangingPunct="1">
        <a:defRPr kumimoji="1" sz="1800" kern="1200">
          <a:solidFill>
            <a:schemeClr val="tx1"/>
          </a:solidFill>
          <a:latin typeface="+mn-lt"/>
          <a:ea typeface="+mn-ea"/>
          <a:cs typeface="+mn-cs"/>
        </a:defRPr>
      </a:lvl1pPr>
      <a:lvl2pPr marL="457142" algn="l" defTabSz="914282" rtl="0" eaLnBrk="1" latinLnBrk="0" hangingPunct="1">
        <a:defRPr kumimoji="1" sz="1800" kern="1200">
          <a:solidFill>
            <a:schemeClr val="tx1"/>
          </a:solidFill>
          <a:latin typeface="+mn-lt"/>
          <a:ea typeface="+mn-ea"/>
          <a:cs typeface="+mn-cs"/>
        </a:defRPr>
      </a:lvl2pPr>
      <a:lvl3pPr marL="914282" algn="l" defTabSz="914282" rtl="0" eaLnBrk="1" latinLnBrk="0" hangingPunct="1">
        <a:defRPr kumimoji="1" sz="1800" kern="1200">
          <a:solidFill>
            <a:schemeClr val="tx1"/>
          </a:solidFill>
          <a:latin typeface="+mn-lt"/>
          <a:ea typeface="+mn-ea"/>
          <a:cs typeface="+mn-cs"/>
        </a:defRPr>
      </a:lvl3pPr>
      <a:lvl4pPr marL="1371424" algn="l" defTabSz="914282" rtl="0" eaLnBrk="1" latinLnBrk="0" hangingPunct="1">
        <a:defRPr kumimoji="1" sz="1800" kern="1200">
          <a:solidFill>
            <a:schemeClr val="tx1"/>
          </a:solidFill>
          <a:latin typeface="+mn-lt"/>
          <a:ea typeface="+mn-ea"/>
          <a:cs typeface="+mn-cs"/>
        </a:defRPr>
      </a:lvl4pPr>
      <a:lvl5pPr marL="1828565" algn="l" defTabSz="914282" rtl="0" eaLnBrk="1" latinLnBrk="0" hangingPunct="1">
        <a:defRPr kumimoji="1" sz="1800" kern="1200">
          <a:solidFill>
            <a:schemeClr val="tx1"/>
          </a:solidFill>
          <a:latin typeface="+mn-lt"/>
          <a:ea typeface="+mn-ea"/>
          <a:cs typeface="+mn-cs"/>
        </a:defRPr>
      </a:lvl5pPr>
      <a:lvl6pPr marL="2285706" algn="l" defTabSz="914282" rtl="0" eaLnBrk="1" latinLnBrk="0" hangingPunct="1">
        <a:defRPr kumimoji="1" sz="1800" kern="1200">
          <a:solidFill>
            <a:schemeClr val="tx1"/>
          </a:solidFill>
          <a:latin typeface="+mn-lt"/>
          <a:ea typeface="+mn-ea"/>
          <a:cs typeface="+mn-cs"/>
        </a:defRPr>
      </a:lvl6pPr>
      <a:lvl7pPr marL="2742848" algn="l" defTabSz="914282" rtl="0" eaLnBrk="1" latinLnBrk="0" hangingPunct="1">
        <a:defRPr kumimoji="1" sz="1800" kern="1200">
          <a:solidFill>
            <a:schemeClr val="tx1"/>
          </a:solidFill>
          <a:latin typeface="+mn-lt"/>
          <a:ea typeface="+mn-ea"/>
          <a:cs typeface="+mn-cs"/>
        </a:defRPr>
      </a:lvl7pPr>
      <a:lvl8pPr marL="3199990" algn="l" defTabSz="914282" rtl="0" eaLnBrk="1" latinLnBrk="0" hangingPunct="1">
        <a:defRPr kumimoji="1" sz="1800" kern="1200">
          <a:solidFill>
            <a:schemeClr val="tx1"/>
          </a:solidFill>
          <a:latin typeface="+mn-lt"/>
          <a:ea typeface="+mn-ea"/>
          <a:cs typeface="+mn-cs"/>
        </a:defRPr>
      </a:lvl8pPr>
      <a:lvl9pPr marL="3657130" algn="l" defTabSz="91428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japanbasketball.jp/reportfor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8CEF7-B9F9-4336-AEB1-8FB426844164}"/>
              </a:ext>
            </a:extLst>
          </p:cNvPr>
          <p:cNvSpPr>
            <a:spLocks noGrp="1"/>
          </p:cNvSpPr>
          <p:nvPr>
            <p:ph type="title"/>
          </p:nvPr>
        </p:nvSpPr>
        <p:spPr>
          <a:xfrm>
            <a:off x="849686" y="1298508"/>
            <a:ext cx="8844033" cy="2560320"/>
          </a:xfrm>
        </p:spPr>
        <p:txBody>
          <a:bodyPr>
            <a:normAutofit fontScale="90000"/>
          </a:bodyPr>
          <a:lstStyle/>
          <a:p>
            <a:br>
              <a:rPr lang="en-US" b="0" dirty="0"/>
            </a:br>
            <a:r>
              <a:rPr lang="en-US" altLang="ja-JP" sz="2400" dirty="0"/>
              <a:t>2023</a:t>
            </a:r>
            <a:r>
              <a:rPr lang="ja-JP" altLang="en-US" sz="2400" dirty="0"/>
              <a:t>年度 </a:t>
            </a:r>
            <a:r>
              <a:rPr lang="en-US" altLang="ja-JP" sz="2400" dirty="0"/>
              <a:t>U12</a:t>
            </a:r>
            <a:r>
              <a:rPr lang="ja-JP" altLang="en-US" sz="2400" dirty="0"/>
              <a:t>回福山地区 </a:t>
            </a:r>
            <a:br>
              <a:rPr lang="en-US" altLang="ja-JP" sz="2400" dirty="0"/>
            </a:br>
            <a:br>
              <a:rPr lang="en-US" altLang="ja-JP" sz="2400" dirty="0"/>
            </a:br>
            <a:r>
              <a:rPr lang="en-US" altLang="ja-JP" sz="2400" b="1" dirty="0">
                <a:effectLst/>
                <a:cs typeface="Times New Roman" panose="02020603050405020304" pitchFamily="18" charset="0"/>
              </a:rPr>
              <a:t>U</a:t>
            </a:r>
            <a:r>
              <a:rPr lang="en-US" altLang="ja-JP" sz="2400" b="1" kern="100" dirty="0">
                <a:effectLst/>
                <a:cs typeface="Times New Roman" panose="02020603050405020304" pitchFamily="18" charset="0"/>
              </a:rPr>
              <a:t>12</a:t>
            </a:r>
            <a:r>
              <a:rPr lang="en-US" altLang="ja-JP" sz="2400" kern="100" dirty="0">
                <a:effectLst/>
                <a:cs typeface="Times New Roman" panose="02020603050405020304" pitchFamily="18" charset="0"/>
              </a:rPr>
              <a:t> </a:t>
            </a:r>
            <a:r>
              <a:rPr lang="ja-JP" altLang="en-US" sz="2400" kern="100" dirty="0">
                <a:effectLst/>
                <a:cs typeface="Times New Roman" panose="02020603050405020304" pitchFamily="18" charset="0"/>
              </a:rPr>
              <a:t>インテグリティ講習会</a:t>
            </a:r>
            <a:br>
              <a:rPr lang="en-US" altLang="ja-JP" sz="2400" kern="100" dirty="0">
                <a:effectLst/>
                <a:cs typeface="Times New Roman" panose="02020603050405020304" pitchFamily="18" charset="0"/>
              </a:rPr>
            </a:br>
            <a:r>
              <a:rPr lang="ja-JP" altLang="en-US" sz="2400" kern="100" dirty="0">
                <a:cs typeface="Times New Roman" panose="02020603050405020304" pitchFamily="18" charset="0"/>
              </a:rPr>
              <a:t>　</a:t>
            </a:r>
            <a:br>
              <a:rPr lang="en-US" altLang="ja-JP" sz="2400" kern="100" dirty="0">
                <a:cs typeface="Times New Roman" panose="02020603050405020304" pitchFamily="18" charset="0"/>
              </a:rPr>
            </a:br>
            <a:br>
              <a:rPr lang="en-US" altLang="ja-JP" sz="2400" kern="100" dirty="0">
                <a:cs typeface="Times New Roman" panose="02020603050405020304" pitchFamily="18" charset="0"/>
              </a:rPr>
            </a:br>
            <a:br>
              <a:rPr lang="en-US" altLang="ja-JP" sz="2400" kern="100" dirty="0">
                <a:cs typeface="Times New Roman" panose="02020603050405020304" pitchFamily="18" charset="0"/>
              </a:rPr>
            </a:br>
            <a:br>
              <a:rPr lang="en-US" altLang="ja-JP" sz="2400" kern="100" dirty="0">
                <a:cs typeface="Times New Roman" panose="02020603050405020304" pitchFamily="18" charset="0"/>
              </a:rPr>
            </a:br>
            <a:r>
              <a:rPr lang="ja-JP" altLang="ja-JP" sz="2400" b="1" kern="100" dirty="0">
                <a:effectLst/>
                <a:cs typeface="Times New Roman" panose="02020603050405020304" pitchFamily="18" charset="0"/>
              </a:rPr>
              <a:t>〜子どもたちのための充実した環境構築に向けて〜</a:t>
            </a:r>
            <a:endParaRPr kumimoji="1" lang="ja-JP" altLang="en-US" sz="2800" dirty="0"/>
          </a:p>
        </p:txBody>
      </p:sp>
      <p:sp>
        <p:nvSpPr>
          <p:cNvPr id="3" name="タイトル 1">
            <a:extLst>
              <a:ext uri="{FF2B5EF4-FFF2-40B4-BE49-F238E27FC236}">
                <a16:creationId xmlns:a16="http://schemas.microsoft.com/office/drawing/2014/main" id="{B06694BD-DEC5-4BF9-B40F-05CEF4DFE956}"/>
              </a:ext>
            </a:extLst>
          </p:cNvPr>
          <p:cNvSpPr txBox="1">
            <a:spLocks/>
          </p:cNvSpPr>
          <p:nvPr/>
        </p:nvSpPr>
        <p:spPr>
          <a:xfrm>
            <a:off x="849686" y="4874821"/>
            <a:ext cx="8633825" cy="1704109"/>
          </a:xfrm>
          <a:prstGeom prst="rect">
            <a:avLst/>
          </a:prstGeom>
        </p:spPr>
        <p:txBody>
          <a:bodyPr vert="horz" lIns="91428" tIns="45714" rIns="91428" bIns="45714" rtlCol="0" anchor="ctr">
            <a:normAutofit/>
          </a:bodyPr>
          <a:lstStyle>
            <a:lvl1pPr algn="l" defTabSz="914282" rtl="0" eaLnBrk="1" latinLnBrk="0" hangingPunct="1">
              <a:spcBef>
                <a:spcPct val="0"/>
              </a:spcBef>
              <a:buNone/>
              <a:defRPr kumimoji="1" sz="2000" b="1" u="non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dirty="0">
                <a:cs typeface="Times New Roman" panose="02020603050405020304" pitchFamily="18" charset="0"/>
              </a:rPr>
              <a:t>一般財団法人広島県バスケットボール協会</a:t>
            </a:r>
            <a:endParaRPr lang="en-US" altLang="ja-JP"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altLang="ja-JP" sz="2800" dirty="0"/>
              <a:t>U12</a:t>
            </a:r>
            <a:r>
              <a:rPr lang="ja-JP" altLang="en-US" sz="2800" dirty="0"/>
              <a:t>部会長　上田　志津江</a:t>
            </a:r>
          </a:p>
        </p:txBody>
      </p:sp>
      <p:sp>
        <p:nvSpPr>
          <p:cNvPr id="4" name="タイトル 2"/>
          <p:cNvSpPr txBox="1">
            <a:spLocks/>
          </p:cNvSpPr>
          <p:nvPr/>
        </p:nvSpPr>
        <p:spPr>
          <a:xfrm>
            <a:off x="849686" y="2450291"/>
            <a:ext cx="7734409" cy="1100817"/>
          </a:xfrm>
          <a:prstGeom prst="rect">
            <a:avLst/>
          </a:prstGeom>
        </p:spPr>
        <p:txBody>
          <a:bodyPr vert="horz" lIns="91428" tIns="45714" rIns="91428" bIns="45714" rtlCol="0" anchor="ctr">
            <a:normAutofit/>
          </a:bodyPr>
          <a:lstStyle>
            <a:lvl1pPr algn="ctr" defTabSz="914282" rtl="0" eaLnBrk="1" latinLnBrk="0" hangingPunct="1">
              <a:spcBef>
                <a:spcPct val="0"/>
              </a:spcBef>
              <a:buNone/>
              <a:defRPr kumimoji="1" sz="4400" kern="1200">
                <a:solidFill>
                  <a:schemeClr val="tx1"/>
                </a:solidFill>
                <a:latin typeface="+mj-lt"/>
                <a:ea typeface="+mj-ea"/>
                <a:cs typeface="+mj-cs"/>
              </a:defRPr>
            </a:lvl1pPr>
          </a:lstStyle>
          <a:p>
            <a:pPr algn="l">
              <a:lnSpc>
                <a:spcPts val="5500"/>
              </a:lnSpc>
            </a:pPr>
            <a:r>
              <a:rPr lang="ja-JP" altLang="en-US" sz="4000" b="1" u="sng" dirty="0">
                <a:latin typeface="メイリオ" panose="020B0604030504040204" pitchFamily="50" charset="-128"/>
                <a:ea typeface="メイリオ" panose="020B0604030504040204" pitchFamily="50" charset="-128"/>
                <a:cs typeface="Meiryo UI" panose="020B0604030504040204" pitchFamily="50" charset="-128"/>
              </a:rPr>
              <a:t>暴力暴言の根絶に向けて</a:t>
            </a:r>
            <a:endParaRPr lang="ja-JP" altLang="en-US" sz="2400" b="1" dirty="0">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45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A5470-65E0-512B-C903-CA0CF445EF7D}"/>
              </a:ext>
            </a:extLst>
          </p:cNvPr>
          <p:cNvSpPr>
            <a:spLocks noGrp="1"/>
          </p:cNvSpPr>
          <p:nvPr>
            <p:ph type="title"/>
          </p:nvPr>
        </p:nvSpPr>
        <p:spPr>
          <a:xfrm>
            <a:off x="526333" y="92092"/>
            <a:ext cx="8399088" cy="436745"/>
          </a:xfrm>
        </p:spPr>
        <p:txBody>
          <a:bodyPr/>
          <a:lstStyle/>
          <a:p>
            <a:r>
              <a:rPr kumimoji="1" lang="ja-JP" altLang="en-US" dirty="0"/>
              <a:t>通報サマリ①</a:t>
            </a:r>
          </a:p>
        </p:txBody>
      </p:sp>
      <p:graphicFrame>
        <p:nvGraphicFramePr>
          <p:cNvPr id="3" name="表 3">
            <a:extLst>
              <a:ext uri="{FF2B5EF4-FFF2-40B4-BE49-F238E27FC236}">
                <a16:creationId xmlns:a16="http://schemas.microsoft.com/office/drawing/2014/main" id="{2E66B40D-E943-5CA3-69DB-DFB88651CB42}"/>
              </a:ext>
            </a:extLst>
          </p:cNvPr>
          <p:cNvGraphicFramePr>
            <a:graphicFrameLocks noGrp="1"/>
          </p:cNvGraphicFramePr>
          <p:nvPr/>
        </p:nvGraphicFramePr>
        <p:xfrm>
          <a:off x="464785" y="665644"/>
          <a:ext cx="9287606" cy="6050280"/>
        </p:xfrm>
        <a:graphic>
          <a:graphicData uri="http://schemas.openxmlformats.org/drawingml/2006/table">
            <a:tbl>
              <a:tblPr bandRow="1">
                <a:tableStyleId>{21E4AEA4-8DFA-4A89-87EB-49C32662AFE0}</a:tableStyleId>
              </a:tblPr>
              <a:tblGrid>
                <a:gridCol w="1411449">
                  <a:extLst>
                    <a:ext uri="{9D8B030D-6E8A-4147-A177-3AD203B41FA5}">
                      <a16:colId xmlns:a16="http://schemas.microsoft.com/office/drawing/2014/main" val="661477131"/>
                    </a:ext>
                  </a:extLst>
                </a:gridCol>
                <a:gridCol w="7876157">
                  <a:extLst>
                    <a:ext uri="{9D8B030D-6E8A-4147-A177-3AD203B41FA5}">
                      <a16:colId xmlns:a16="http://schemas.microsoft.com/office/drawing/2014/main" val="2204387741"/>
                    </a:ext>
                  </a:extLst>
                </a:gridCol>
              </a:tblGrid>
              <a:tr h="370840">
                <a:tc>
                  <a:txBody>
                    <a:bodyPr/>
                    <a:lstStyle/>
                    <a:p>
                      <a:r>
                        <a:rPr kumimoji="1" lang="ja-JP" altLang="en-US" dirty="0">
                          <a:latin typeface="+mj-ea"/>
                          <a:ea typeface="+mj-ea"/>
                        </a:rPr>
                        <a:t>通報内容</a:t>
                      </a:r>
                    </a:p>
                  </a:txBody>
                  <a:tcPr>
                    <a:solidFill>
                      <a:schemeClr val="accent2">
                        <a:lumMod val="60000"/>
                        <a:lumOff val="40000"/>
                      </a:schemeClr>
                    </a:solidFill>
                  </a:tcPr>
                </a:tc>
                <a:tc>
                  <a:txBody>
                    <a:bodyPr/>
                    <a:lstStyle/>
                    <a:p>
                      <a:r>
                        <a:rPr kumimoji="1" lang="ja-JP" altLang="en-US" dirty="0">
                          <a:latin typeface="+mj-ea"/>
                          <a:ea typeface="+mj-ea"/>
                        </a:rPr>
                        <a:t>通報№</a:t>
                      </a:r>
                      <a:r>
                        <a:rPr kumimoji="1" lang="en-US" altLang="ja-JP" dirty="0">
                          <a:latin typeface="+mj-ea"/>
                          <a:ea typeface="+mj-ea"/>
                        </a:rPr>
                        <a:t>29</a:t>
                      </a:r>
                    </a:p>
                    <a:p>
                      <a:r>
                        <a:rPr kumimoji="1" lang="en-US" altLang="ja-JP" b="1" dirty="0">
                          <a:solidFill>
                            <a:srgbClr val="0000FF"/>
                          </a:solidFill>
                          <a:latin typeface="+mj-ea"/>
                          <a:ea typeface="+mj-ea"/>
                        </a:rPr>
                        <a:t>U12</a:t>
                      </a:r>
                      <a:r>
                        <a:rPr kumimoji="1" lang="ja-JP" altLang="en-US" b="1" dirty="0">
                          <a:solidFill>
                            <a:srgbClr val="0000FF"/>
                          </a:solidFill>
                          <a:latin typeface="+mj-ea"/>
                          <a:ea typeface="+mj-ea"/>
                        </a:rPr>
                        <a:t>カテゴリーチーム保護者会長による、暴言・ハラスメント疑い</a:t>
                      </a:r>
                      <a:endParaRPr kumimoji="1" lang="en-US" altLang="ja-JP" b="1" dirty="0">
                        <a:solidFill>
                          <a:srgbClr val="0000FF"/>
                        </a:solidFill>
                        <a:latin typeface="+mj-ea"/>
                        <a:ea typeface="+mj-ea"/>
                      </a:endParaRPr>
                    </a:p>
                    <a:p>
                      <a:r>
                        <a:rPr kumimoji="1" lang="ja-JP" altLang="en-US" sz="1800" b="0" i="0" u="none" strike="noStrike" kern="1200" baseline="0" dirty="0">
                          <a:solidFill>
                            <a:schemeClr val="dk1"/>
                          </a:solidFill>
                          <a:latin typeface="+mj-ea"/>
                          <a:ea typeface="+mj-ea"/>
                          <a:cs typeface="+mn-cs"/>
                        </a:rPr>
                        <a:t>＜通報内容抜粋＞</a:t>
                      </a:r>
                    </a:p>
                    <a:p>
                      <a:r>
                        <a:rPr kumimoji="1" lang="ja-JP" altLang="en-US" sz="1800" b="0" i="0" kern="1200" dirty="0">
                          <a:solidFill>
                            <a:schemeClr val="dk1"/>
                          </a:solidFill>
                          <a:effectLst/>
                          <a:latin typeface="+mj-ea"/>
                          <a:ea typeface="+mj-ea"/>
                          <a:cs typeface="+mn-cs"/>
                        </a:rPr>
                        <a:t>父母会長であり、</a:t>
                      </a:r>
                      <a:r>
                        <a:rPr kumimoji="1" lang="en-US" altLang="ja-JP" sz="1800" b="0" i="0" kern="1200" dirty="0">
                          <a:solidFill>
                            <a:schemeClr val="dk1"/>
                          </a:solidFill>
                          <a:effectLst/>
                          <a:latin typeface="+mj-ea"/>
                          <a:ea typeface="+mj-ea"/>
                          <a:cs typeface="+mn-cs"/>
                        </a:rPr>
                        <a:t>6</a:t>
                      </a:r>
                      <a:r>
                        <a:rPr kumimoji="1" lang="ja-JP" altLang="en-US" sz="1800" b="0" i="0" kern="1200" dirty="0">
                          <a:solidFill>
                            <a:schemeClr val="dk1"/>
                          </a:solidFill>
                          <a:effectLst/>
                          <a:latin typeface="+mj-ea"/>
                          <a:ea typeface="+mj-ea"/>
                          <a:cs typeface="+mn-cs"/>
                        </a:rPr>
                        <a:t>年のキャプテンの母である●●の行為について。</a:t>
                      </a:r>
                      <a:br>
                        <a:rPr lang="ja-JP" altLang="en-US" dirty="0">
                          <a:latin typeface="+mj-ea"/>
                          <a:ea typeface="+mj-ea"/>
                        </a:rPr>
                      </a:br>
                      <a:r>
                        <a:rPr kumimoji="1" lang="ja-JP" altLang="en-US" sz="1800" b="0" i="0" kern="1200" dirty="0">
                          <a:solidFill>
                            <a:schemeClr val="dk1"/>
                          </a:solidFill>
                          <a:effectLst/>
                          <a:latin typeface="+mj-ea"/>
                          <a:ea typeface="+mj-ea"/>
                          <a:cs typeface="+mn-cs"/>
                        </a:rPr>
                        <a:t>指導者に叱られ、練習からはずされた数名の選手を、帰り際に呼び出し、ピロティで、怒鳴り散らす。不真面目、何もやっていない、迷惑、じゃま、などの人格否定を含む発言。次の練習時にもダラダラしていたなら、体育館から引きずり出すと大声で脅す。なお、このような行為、発言は何年かの間に何度もあった。</a:t>
                      </a:r>
                      <a:br>
                        <a:rPr lang="ja-JP" altLang="en-US" dirty="0">
                          <a:latin typeface="+mj-ea"/>
                          <a:ea typeface="+mj-ea"/>
                        </a:rPr>
                      </a:br>
                      <a:r>
                        <a:rPr kumimoji="1" lang="ja-JP" altLang="en-US" sz="1800" b="0" i="0" kern="1200" dirty="0">
                          <a:solidFill>
                            <a:schemeClr val="dk1"/>
                          </a:solidFill>
                          <a:effectLst/>
                          <a:latin typeface="+mj-ea"/>
                          <a:ea typeface="+mj-ea"/>
                          <a:cs typeface="+mn-cs"/>
                        </a:rPr>
                        <a:t>かなりしつこく、個人的に父兄に</a:t>
                      </a:r>
                      <a:r>
                        <a:rPr kumimoji="1" lang="en-US" altLang="ja-JP" sz="1800" b="0" i="0" kern="1200" dirty="0">
                          <a:solidFill>
                            <a:schemeClr val="dk1"/>
                          </a:solidFill>
                          <a:effectLst/>
                          <a:latin typeface="+mj-ea"/>
                          <a:ea typeface="+mj-ea"/>
                          <a:cs typeface="+mn-cs"/>
                        </a:rPr>
                        <a:t>LINE</a:t>
                      </a:r>
                      <a:r>
                        <a:rPr kumimoji="1" lang="ja-JP" altLang="en-US" sz="1800" b="0" i="0" kern="1200" dirty="0">
                          <a:solidFill>
                            <a:schemeClr val="dk1"/>
                          </a:solidFill>
                          <a:effectLst/>
                          <a:latin typeface="+mj-ea"/>
                          <a:ea typeface="+mj-ea"/>
                          <a:cs typeface="+mn-cs"/>
                        </a:rPr>
                        <a:t>、電話などをして、子供のバスケットボールへの取り組み方などを一方的に押しつけ、そのような連絡がくるのが苦痛になった父兄の子が退団した事実もある。</a:t>
                      </a:r>
                      <a:endParaRPr kumimoji="1" lang="ja-JP" altLang="en-US" sz="1800" b="0" i="0" u="none" strike="noStrike" kern="1200" baseline="0" dirty="0">
                        <a:solidFill>
                          <a:schemeClr val="dk1"/>
                        </a:solidFill>
                        <a:latin typeface="+mj-ea"/>
                        <a:ea typeface="+mj-ea"/>
                        <a:cs typeface="+mn-cs"/>
                      </a:endParaRPr>
                    </a:p>
                  </a:txBody>
                  <a:tcPr/>
                </a:tc>
                <a:extLst>
                  <a:ext uri="{0D108BD9-81ED-4DB2-BD59-A6C34878D82A}">
                    <a16:rowId xmlns:a16="http://schemas.microsoft.com/office/drawing/2014/main" val="3044776169"/>
                  </a:ext>
                </a:extLst>
              </a:tr>
              <a:tr h="370840">
                <a:tc>
                  <a:txBody>
                    <a:bodyPr/>
                    <a:lstStyle/>
                    <a:p>
                      <a:r>
                        <a:rPr kumimoji="1" lang="ja-JP" altLang="en-US" dirty="0">
                          <a:latin typeface="+mj-ea"/>
                          <a:ea typeface="+mj-ea"/>
                        </a:rPr>
                        <a:t>行為者情報</a:t>
                      </a:r>
                    </a:p>
                  </a:txBody>
                  <a:tcPr>
                    <a:solidFill>
                      <a:schemeClr val="accent2">
                        <a:lumMod val="60000"/>
                        <a:lumOff val="40000"/>
                      </a:schemeClr>
                    </a:solidFill>
                  </a:tcPr>
                </a:tc>
                <a:tc>
                  <a:txBody>
                    <a:bodyPr/>
                    <a:lstStyle/>
                    <a:p>
                      <a:r>
                        <a:rPr kumimoji="1" lang="en-US" altLang="ja-JP" dirty="0">
                          <a:latin typeface="+mj-ea"/>
                          <a:ea typeface="+mj-ea"/>
                        </a:rPr>
                        <a:t>40</a:t>
                      </a:r>
                      <a:r>
                        <a:rPr kumimoji="1" lang="ja-JP" altLang="en-US" dirty="0">
                          <a:latin typeface="+mj-ea"/>
                          <a:ea typeface="+mj-ea"/>
                        </a:rPr>
                        <a:t>代女性</a:t>
                      </a:r>
                    </a:p>
                  </a:txBody>
                  <a:tcPr/>
                </a:tc>
                <a:extLst>
                  <a:ext uri="{0D108BD9-81ED-4DB2-BD59-A6C34878D82A}">
                    <a16:rowId xmlns:a16="http://schemas.microsoft.com/office/drawing/2014/main" val="1637923472"/>
                  </a:ext>
                </a:extLst>
              </a:tr>
              <a:tr h="370840">
                <a:tc>
                  <a:txBody>
                    <a:bodyPr/>
                    <a:lstStyle/>
                    <a:p>
                      <a:r>
                        <a:rPr kumimoji="1" lang="ja-JP" altLang="en-US" dirty="0">
                          <a:latin typeface="+mj-ea"/>
                          <a:ea typeface="+mj-ea"/>
                        </a:rPr>
                        <a:t>被害者情報</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チーム所属児童及び保護者複数名</a:t>
                      </a:r>
                    </a:p>
                  </a:txBody>
                  <a:tcPr/>
                </a:tc>
                <a:extLst>
                  <a:ext uri="{0D108BD9-81ED-4DB2-BD59-A6C34878D82A}">
                    <a16:rowId xmlns:a16="http://schemas.microsoft.com/office/drawing/2014/main" val="2201768553"/>
                  </a:ext>
                </a:extLst>
              </a:tr>
              <a:tr h="370840">
                <a:tc>
                  <a:txBody>
                    <a:bodyPr/>
                    <a:lstStyle/>
                    <a:p>
                      <a:r>
                        <a:rPr kumimoji="1" lang="ja-JP" altLang="en-US" dirty="0">
                          <a:latin typeface="+mj-ea"/>
                          <a:ea typeface="+mj-ea"/>
                        </a:rPr>
                        <a:t>調査の要否</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否</a:t>
                      </a:r>
                    </a:p>
                  </a:txBody>
                  <a:tcPr/>
                </a:tc>
                <a:extLst>
                  <a:ext uri="{0D108BD9-81ED-4DB2-BD59-A6C34878D82A}">
                    <a16:rowId xmlns:a16="http://schemas.microsoft.com/office/drawing/2014/main" val="3103266892"/>
                  </a:ext>
                </a:extLst>
              </a:tr>
              <a:tr h="370840">
                <a:tc>
                  <a:txBody>
                    <a:bodyPr/>
                    <a:lstStyle/>
                    <a:p>
                      <a:r>
                        <a:rPr kumimoji="1" lang="ja-JP" altLang="en-US" dirty="0">
                          <a:latin typeface="+mj-ea"/>
                          <a:ea typeface="+mj-ea"/>
                        </a:rPr>
                        <a:t>理由等</a:t>
                      </a:r>
                    </a:p>
                  </a:txBody>
                  <a:tcPr>
                    <a:solidFill>
                      <a:schemeClr val="accent2">
                        <a:lumMod val="60000"/>
                        <a:lumOff val="40000"/>
                      </a:schemeClr>
                    </a:solidFill>
                  </a:tcPr>
                </a:tc>
                <a:tc>
                  <a:txBody>
                    <a:bodyPr/>
                    <a:lstStyle/>
                    <a:p>
                      <a:r>
                        <a:rPr kumimoji="1" lang="ja-JP" altLang="en-US" sz="1800" b="0" i="0" kern="1200" dirty="0">
                          <a:solidFill>
                            <a:schemeClr val="dk1"/>
                          </a:solidFill>
                          <a:effectLst/>
                          <a:latin typeface="+mj-ea"/>
                          <a:ea typeface="+mj-ea"/>
                          <a:cs typeface="+mn-cs"/>
                        </a:rPr>
                        <a:t>未登録者（保護者会長）に関する通報であるため。</a:t>
                      </a:r>
                      <a:endParaRPr kumimoji="1" lang="en-US" altLang="ja-JP" sz="1800" b="0" i="0" kern="1200" dirty="0">
                        <a:solidFill>
                          <a:schemeClr val="dk1"/>
                        </a:solidFill>
                        <a:effectLst/>
                        <a:latin typeface="+mj-ea"/>
                        <a:ea typeface="+mj-ea"/>
                        <a:cs typeface="+mn-cs"/>
                      </a:endParaRPr>
                    </a:p>
                    <a:p>
                      <a:r>
                        <a:rPr kumimoji="1" lang="ja-JP" altLang="en-US" sz="1800" b="0" i="0" kern="1200" dirty="0">
                          <a:solidFill>
                            <a:schemeClr val="dk1"/>
                          </a:solidFill>
                          <a:effectLst/>
                          <a:latin typeface="+mj-ea"/>
                          <a:ea typeface="+mj-ea"/>
                          <a:cs typeface="+mn-cs"/>
                        </a:rPr>
                        <a:t>通報者に対しては、通報窓口の適用範囲外であるものの、相応しくない行為と考えられることから、所属</a:t>
                      </a:r>
                      <a:r>
                        <a:rPr kumimoji="1" lang="en-US" altLang="ja-JP" sz="1800" b="0" i="0" kern="1200" dirty="0">
                          <a:solidFill>
                            <a:schemeClr val="dk1"/>
                          </a:solidFill>
                          <a:effectLst/>
                          <a:latin typeface="+mj-ea"/>
                          <a:ea typeface="+mj-ea"/>
                          <a:cs typeface="+mn-cs"/>
                        </a:rPr>
                        <a:t>PBA</a:t>
                      </a:r>
                      <a:r>
                        <a:rPr kumimoji="1" lang="ja-JP" altLang="en-US" sz="1800" b="0" i="0" kern="1200" dirty="0">
                          <a:solidFill>
                            <a:schemeClr val="dk1"/>
                          </a:solidFill>
                          <a:effectLst/>
                          <a:latin typeface="+mj-ea"/>
                          <a:ea typeface="+mj-ea"/>
                          <a:cs typeface="+mn-cs"/>
                        </a:rPr>
                        <a:t>を通じてチーム責任者等へ注意喚起を行う旨回答。</a:t>
                      </a:r>
                      <a:endParaRPr kumimoji="1" lang="en-US" altLang="ja-JP" sz="1800" b="0" i="0" kern="1200" dirty="0">
                        <a:solidFill>
                          <a:schemeClr val="dk1"/>
                        </a:solidFill>
                        <a:effectLst/>
                        <a:latin typeface="+mj-ea"/>
                        <a:ea typeface="+mj-ea"/>
                        <a:cs typeface="+mn-cs"/>
                      </a:endParaRPr>
                    </a:p>
                  </a:txBody>
                  <a:tcPr/>
                </a:tc>
                <a:extLst>
                  <a:ext uri="{0D108BD9-81ED-4DB2-BD59-A6C34878D82A}">
                    <a16:rowId xmlns:a16="http://schemas.microsoft.com/office/drawing/2014/main" val="1783326825"/>
                  </a:ext>
                </a:extLst>
              </a:tr>
              <a:tr h="370840">
                <a:tc>
                  <a:txBody>
                    <a:bodyPr/>
                    <a:lstStyle/>
                    <a:p>
                      <a:r>
                        <a:rPr kumimoji="1" lang="ja-JP" altLang="en-US" dirty="0">
                          <a:latin typeface="+mj-ea"/>
                          <a:ea typeface="+mj-ea"/>
                        </a:rPr>
                        <a:t>事後対応</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j-ea"/>
                          <a:cs typeface="+mn-cs"/>
                        </a:rPr>
                        <a:t>当該</a:t>
                      </a:r>
                      <a:r>
                        <a:rPr kumimoji="1" lang="en-US" altLang="ja-JP" sz="1800" b="0" i="0" kern="1200" dirty="0">
                          <a:solidFill>
                            <a:schemeClr val="dk1"/>
                          </a:solidFill>
                          <a:effectLst/>
                          <a:latin typeface="+mj-ea"/>
                          <a:ea typeface="+mj-ea"/>
                          <a:cs typeface="+mn-cs"/>
                        </a:rPr>
                        <a:t>PBA</a:t>
                      </a:r>
                      <a:r>
                        <a:rPr kumimoji="1" lang="ja-JP" altLang="en-US" sz="1800" b="0" i="0" kern="1200" dirty="0">
                          <a:solidFill>
                            <a:schemeClr val="dk1"/>
                          </a:solidFill>
                          <a:effectLst/>
                          <a:latin typeface="+mj-ea"/>
                          <a:ea typeface="+mj-ea"/>
                          <a:cs typeface="+mn-cs"/>
                        </a:rPr>
                        <a:t>に通報内容を共有し、チームに対する指導・注意喚起等の対応を依頼。</a:t>
                      </a: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j-ea"/>
                          <a:cs typeface="+mn-cs"/>
                        </a:rPr>
                        <a:t>⇒</a:t>
                      </a:r>
                      <a:r>
                        <a:rPr kumimoji="1" lang="en-US" altLang="ja-JP" sz="1800" b="0" i="0" kern="1200" dirty="0">
                          <a:solidFill>
                            <a:schemeClr val="dk1"/>
                          </a:solidFill>
                          <a:effectLst/>
                          <a:latin typeface="+mj-ea"/>
                          <a:ea typeface="+mj-ea"/>
                          <a:cs typeface="+mn-cs"/>
                        </a:rPr>
                        <a:t>U12</a:t>
                      </a:r>
                      <a:r>
                        <a:rPr kumimoji="1" lang="ja-JP" altLang="en-US" sz="1800" b="0" i="0" kern="1200" dirty="0">
                          <a:solidFill>
                            <a:schemeClr val="dk1"/>
                          </a:solidFill>
                          <a:effectLst/>
                          <a:latin typeface="+mj-ea"/>
                          <a:ea typeface="+mj-ea"/>
                          <a:cs typeface="+mn-cs"/>
                        </a:rPr>
                        <a:t>部会担当者がチーム責任者と面談。チームでも事実を把握しており、行為者に指導に関わらないよう注意した、とのこと。</a:t>
                      </a:r>
                      <a:endParaRPr kumimoji="1" lang="en-US" altLang="ja-JP" sz="1800" b="0" i="0" kern="1200" dirty="0">
                        <a:solidFill>
                          <a:schemeClr val="dk1"/>
                        </a:solidFill>
                        <a:effectLst/>
                        <a:latin typeface="+mj-ea"/>
                        <a:ea typeface="+mj-ea"/>
                        <a:cs typeface="+mn-cs"/>
                      </a:endParaRPr>
                    </a:p>
                  </a:txBody>
                  <a:tcPr/>
                </a:tc>
                <a:extLst>
                  <a:ext uri="{0D108BD9-81ED-4DB2-BD59-A6C34878D82A}">
                    <a16:rowId xmlns:a16="http://schemas.microsoft.com/office/drawing/2014/main" val="309442843"/>
                  </a:ext>
                </a:extLst>
              </a:tr>
            </a:tbl>
          </a:graphicData>
        </a:graphic>
      </p:graphicFrame>
      <p:sp>
        <p:nvSpPr>
          <p:cNvPr id="4" name="テキスト ボックス 31">
            <a:extLst>
              <a:ext uri="{FF2B5EF4-FFF2-40B4-BE49-F238E27FC236}">
                <a16:creationId xmlns:a16="http://schemas.microsoft.com/office/drawing/2014/main" id="{FF02E26D-696E-8F2F-B4C3-25BC2EDDAAB5}"/>
              </a:ext>
            </a:extLst>
          </p:cNvPr>
          <p:cNvSpPr txBox="1"/>
          <p:nvPr/>
        </p:nvSpPr>
        <p:spPr>
          <a:xfrm>
            <a:off x="7192109" y="118119"/>
            <a:ext cx="1479696" cy="329047"/>
          </a:xfrm>
          <a:prstGeom prst="rect">
            <a:avLst/>
          </a:prstGeom>
          <a:no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rgbClr val="FF0000"/>
                </a:solidFill>
                <a:latin typeface="Meiryo UI" panose="020B0604030504040204" pitchFamily="50" charset="-128"/>
                <a:ea typeface="Meiryo UI" panose="020B0604030504040204" pitchFamily="50" charset="-128"/>
              </a:rPr>
              <a:t>当日投影のみ</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864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A5470-65E0-512B-C903-CA0CF445EF7D}"/>
              </a:ext>
            </a:extLst>
          </p:cNvPr>
          <p:cNvSpPr>
            <a:spLocks noGrp="1"/>
          </p:cNvSpPr>
          <p:nvPr>
            <p:ph type="title"/>
          </p:nvPr>
        </p:nvSpPr>
        <p:spPr>
          <a:xfrm>
            <a:off x="543920" y="92092"/>
            <a:ext cx="8399088" cy="436745"/>
          </a:xfrm>
        </p:spPr>
        <p:txBody>
          <a:bodyPr/>
          <a:lstStyle/>
          <a:p>
            <a:r>
              <a:rPr kumimoji="1" lang="ja-JP" altLang="en-US" dirty="0"/>
              <a:t>通報サマリ⑤</a:t>
            </a:r>
          </a:p>
        </p:txBody>
      </p:sp>
      <p:graphicFrame>
        <p:nvGraphicFramePr>
          <p:cNvPr id="3" name="表 3">
            <a:extLst>
              <a:ext uri="{FF2B5EF4-FFF2-40B4-BE49-F238E27FC236}">
                <a16:creationId xmlns:a16="http://schemas.microsoft.com/office/drawing/2014/main" id="{2E66B40D-E943-5CA3-69DB-DFB88651CB42}"/>
              </a:ext>
            </a:extLst>
          </p:cNvPr>
          <p:cNvGraphicFramePr>
            <a:graphicFrameLocks noGrp="1"/>
          </p:cNvGraphicFramePr>
          <p:nvPr/>
        </p:nvGraphicFramePr>
        <p:xfrm>
          <a:off x="452438" y="666848"/>
          <a:ext cx="9287606" cy="5506720"/>
        </p:xfrm>
        <a:graphic>
          <a:graphicData uri="http://schemas.openxmlformats.org/drawingml/2006/table">
            <a:tbl>
              <a:tblPr bandRow="1">
                <a:tableStyleId>{21E4AEA4-8DFA-4A89-87EB-49C32662AFE0}</a:tableStyleId>
              </a:tblPr>
              <a:tblGrid>
                <a:gridCol w="1411449">
                  <a:extLst>
                    <a:ext uri="{9D8B030D-6E8A-4147-A177-3AD203B41FA5}">
                      <a16:colId xmlns:a16="http://schemas.microsoft.com/office/drawing/2014/main" val="661477131"/>
                    </a:ext>
                  </a:extLst>
                </a:gridCol>
                <a:gridCol w="7876157">
                  <a:extLst>
                    <a:ext uri="{9D8B030D-6E8A-4147-A177-3AD203B41FA5}">
                      <a16:colId xmlns:a16="http://schemas.microsoft.com/office/drawing/2014/main" val="2204387741"/>
                    </a:ext>
                  </a:extLst>
                </a:gridCol>
              </a:tblGrid>
              <a:tr h="370840">
                <a:tc>
                  <a:txBody>
                    <a:bodyPr/>
                    <a:lstStyle/>
                    <a:p>
                      <a:r>
                        <a:rPr kumimoji="1" lang="ja-JP" altLang="en-US" dirty="0">
                          <a:latin typeface="+mj-ea"/>
                          <a:ea typeface="+mj-ea"/>
                        </a:rPr>
                        <a:t>通報内容</a:t>
                      </a:r>
                    </a:p>
                  </a:txBody>
                  <a:tcPr>
                    <a:solidFill>
                      <a:schemeClr val="accent2">
                        <a:lumMod val="60000"/>
                        <a:lumOff val="40000"/>
                      </a:schemeClr>
                    </a:solidFill>
                  </a:tcPr>
                </a:tc>
                <a:tc>
                  <a:txBody>
                    <a:bodyPr/>
                    <a:lstStyle/>
                    <a:p>
                      <a:r>
                        <a:rPr kumimoji="1" lang="ja-JP" altLang="en-US" dirty="0">
                          <a:latin typeface="+mj-ea"/>
                          <a:ea typeface="+mj-ea"/>
                        </a:rPr>
                        <a:t>通報№</a:t>
                      </a:r>
                      <a:r>
                        <a:rPr kumimoji="1" lang="en-US" altLang="ja-JP" dirty="0">
                          <a:latin typeface="+mj-ea"/>
                          <a:ea typeface="+mj-ea"/>
                        </a:rPr>
                        <a:t>.114</a:t>
                      </a:r>
                      <a:endParaRPr kumimoji="1" lang="en-US" altLang="ja-JP" sz="1800" b="0" i="0" u="none" strike="noStrike" kern="1200" baseline="0" dirty="0">
                        <a:solidFill>
                          <a:schemeClr val="dk1"/>
                        </a:solidFill>
                        <a:latin typeface="+mj-ea"/>
                        <a:ea typeface="+mj-ea"/>
                        <a:cs typeface="+mn-cs"/>
                      </a:endParaRPr>
                    </a:p>
                    <a:p>
                      <a:r>
                        <a:rPr kumimoji="1" lang="en-US" altLang="ja-JP" b="1" dirty="0">
                          <a:solidFill>
                            <a:srgbClr val="0000FF"/>
                          </a:solidFill>
                          <a:latin typeface="+mj-ea"/>
                          <a:ea typeface="+mj-ea"/>
                        </a:rPr>
                        <a:t>U12</a:t>
                      </a:r>
                      <a:r>
                        <a:rPr kumimoji="1" lang="ja-JP" altLang="en-US" b="1" dirty="0">
                          <a:solidFill>
                            <a:srgbClr val="0000FF"/>
                          </a:solidFill>
                          <a:latin typeface="+mj-ea"/>
                          <a:ea typeface="+mj-ea"/>
                        </a:rPr>
                        <a:t>カテゴリー指導者による、</a:t>
                      </a:r>
                      <a:r>
                        <a:rPr kumimoji="1" lang="ja-JP" altLang="ja-JP" sz="1800" b="1" kern="1200" dirty="0">
                          <a:solidFill>
                            <a:srgbClr val="0000FF"/>
                          </a:solidFill>
                          <a:effectLst/>
                          <a:latin typeface="+mj-ea"/>
                          <a:ea typeface="+mj-ea"/>
                          <a:cs typeface="+mn-cs"/>
                        </a:rPr>
                        <a:t>マンツーマンコミッショナー</a:t>
                      </a:r>
                      <a:r>
                        <a:rPr kumimoji="1" lang="ja-JP" altLang="en-US" sz="1800" b="1" kern="1200" dirty="0">
                          <a:solidFill>
                            <a:srgbClr val="0000FF"/>
                          </a:solidFill>
                          <a:effectLst/>
                          <a:latin typeface="+mj-ea"/>
                          <a:ea typeface="+mj-ea"/>
                          <a:cs typeface="+mn-cs"/>
                        </a:rPr>
                        <a:t>及び審判員に対する</a:t>
                      </a:r>
                      <a:endParaRPr kumimoji="1" lang="en-US" altLang="ja-JP" sz="1800" b="1" kern="1200" dirty="0">
                        <a:solidFill>
                          <a:srgbClr val="0000FF"/>
                        </a:solidFill>
                        <a:effectLst/>
                        <a:latin typeface="+mj-ea"/>
                        <a:ea typeface="+mj-ea"/>
                        <a:cs typeface="+mn-cs"/>
                      </a:endParaRPr>
                    </a:p>
                    <a:p>
                      <a:r>
                        <a:rPr kumimoji="1" lang="ja-JP" altLang="en-US" b="1" dirty="0">
                          <a:solidFill>
                            <a:srgbClr val="0000FF"/>
                          </a:solidFill>
                          <a:latin typeface="+mj-ea"/>
                          <a:ea typeface="+mj-ea"/>
                        </a:rPr>
                        <a:t>暴言疑い</a:t>
                      </a:r>
                      <a:endParaRPr kumimoji="1" lang="en-US" altLang="ja-JP" b="1" dirty="0">
                        <a:solidFill>
                          <a:srgbClr val="0000FF"/>
                        </a:solidFill>
                        <a:latin typeface="+mj-ea"/>
                        <a:ea typeface="+mj-ea"/>
                      </a:endParaRPr>
                    </a:p>
                    <a:p>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effectLst/>
                          <a:latin typeface="+mj-ea"/>
                          <a:ea typeface="+mj-ea"/>
                          <a:cs typeface="+mn-cs"/>
                        </a:rPr>
                        <a:t>・</a:t>
                      </a:r>
                      <a:r>
                        <a:rPr kumimoji="1" lang="ja-JP" altLang="ja-JP" sz="1800" kern="1200" dirty="0">
                          <a:solidFill>
                            <a:schemeClr val="dk1"/>
                          </a:solidFill>
                          <a:effectLst/>
                          <a:latin typeface="+mj-ea"/>
                          <a:ea typeface="+mj-ea"/>
                          <a:cs typeface="+mn-cs"/>
                        </a:rPr>
                        <a:t>試合中、マンツーマンコミッショナー（</a:t>
                      </a:r>
                      <a:r>
                        <a:rPr kumimoji="1" lang="en-US" altLang="ja-JP" sz="1800" kern="1200" dirty="0">
                          <a:solidFill>
                            <a:schemeClr val="dk1"/>
                          </a:solidFill>
                          <a:effectLst/>
                          <a:latin typeface="+mj-ea"/>
                          <a:ea typeface="+mj-ea"/>
                          <a:cs typeface="+mn-cs"/>
                        </a:rPr>
                        <a:t>MC</a:t>
                      </a:r>
                      <a:r>
                        <a:rPr kumimoji="1" lang="ja-JP" altLang="ja-JP" sz="1800" kern="1200" dirty="0">
                          <a:solidFill>
                            <a:schemeClr val="dk1"/>
                          </a:solidFill>
                          <a:effectLst/>
                          <a:latin typeface="+mj-ea"/>
                          <a:ea typeface="+mj-ea"/>
                          <a:cs typeface="+mn-cs"/>
                        </a:rPr>
                        <a:t>）を担当していた</a:t>
                      </a:r>
                      <a:r>
                        <a:rPr kumimoji="1" lang="ja-JP" altLang="en-US" sz="1800" kern="1200" dirty="0">
                          <a:solidFill>
                            <a:schemeClr val="dk1"/>
                          </a:solidFill>
                          <a:effectLst/>
                          <a:latin typeface="+mj-ea"/>
                          <a:ea typeface="+mj-ea"/>
                          <a:cs typeface="+mn-cs"/>
                        </a:rPr>
                        <a:t>通報</a:t>
                      </a:r>
                      <a:r>
                        <a:rPr kumimoji="1" lang="ja-JP" altLang="ja-JP" sz="1800" kern="1200" dirty="0">
                          <a:solidFill>
                            <a:schemeClr val="dk1"/>
                          </a:solidFill>
                          <a:effectLst/>
                          <a:latin typeface="+mj-ea"/>
                          <a:ea typeface="+mj-ea"/>
                          <a:cs typeface="+mn-cs"/>
                        </a:rPr>
                        <a:t>者に対して、「</a:t>
                      </a:r>
                      <a:r>
                        <a:rPr kumimoji="1" lang="en-US" altLang="ja-JP" sz="1800" kern="1200" dirty="0">
                          <a:solidFill>
                            <a:schemeClr val="dk1"/>
                          </a:solidFill>
                          <a:effectLst/>
                          <a:latin typeface="+mj-ea"/>
                          <a:ea typeface="+mj-ea"/>
                          <a:cs typeface="+mn-cs"/>
                        </a:rPr>
                        <a:t>MC</a:t>
                      </a:r>
                      <a:r>
                        <a:rPr kumimoji="1" lang="ja-JP" altLang="ja-JP" sz="1800" kern="1200" dirty="0">
                          <a:solidFill>
                            <a:schemeClr val="dk1"/>
                          </a:solidFill>
                          <a:effectLst/>
                          <a:latin typeface="+mj-ea"/>
                          <a:ea typeface="+mj-ea"/>
                          <a:cs typeface="+mn-cs"/>
                        </a:rPr>
                        <a:t>ちゃんとやれよ」「ルール知っているのかよ」と大声で怒鳴るように発言した</a:t>
                      </a:r>
                      <a:r>
                        <a:rPr kumimoji="1" lang="ja-JP" altLang="en-US" sz="1800" kern="1200" dirty="0">
                          <a:solidFill>
                            <a:schemeClr val="dk1"/>
                          </a:solidFill>
                          <a:effectLst/>
                          <a:latin typeface="+mj-ea"/>
                          <a:ea typeface="+mj-ea"/>
                          <a:cs typeface="+mn-cs"/>
                        </a:rPr>
                        <a:t>。</a:t>
                      </a:r>
                      <a:endParaRPr kumimoji="1" lang="en-US" altLang="ja-JP" sz="18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j-ea"/>
                          <a:cs typeface="+mn-cs"/>
                        </a:rPr>
                        <a:t>・審判員に対し、「ぶつかってるじゃねえか」と大声でファウルをアピールした。</a:t>
                      </a: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j-ea"/>
                          <a:ea typeface="+mj-ea"/>
                          <a:cs typeface="+mn-cs"/>
                        </a:rPr>
                        <a:t>※</a:t>
                      </a:r>
                      <a:r>
                        <a:rPr kumimoji="1" lang="ja-JP" altLang="en-US" sz="1800" b="0" i="0" kern="1200" dirty="0">
                          <a:solidFill>
                            <a:schemeClr val="dk1"/>
                          </a:solidFill>
                          <a:effectLst/>
                          <a:latin typeface="+mj-ea"/>
                          <a:ea typeface="+mj-ea"/>
                          <a:cs typeface="+mn-cs"/>
                        </a:rPr>
                        <a:t>テクニカルファウルは適用されていないと思われる。</a:t>
                      </a: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j-ea"/>
                          <a:ea typeface="+mj-ea"/>
                          <a:cs typeface="+mn-cs"/>
                        </a:rPr>
                        <a:t>※</a:t>
                      </a:r>
                      <a:r>
                        <a:rPr kumimoji="1" lang="ja-JP" altLang="en-US" sz="1800" b="0" i="0" kern="1200" dirty="0">
                          <a:solidFill>
                            <a:schemeClr val="dk1"/>
                          </a:solidFill>
                          <a:effectLst/>
                          <a:latin typeface="+mj-ea"/>
                          <a:ea typeface="+mj-ea"/>
                          <a:cs typeface="+mn-cs"/>
                        </a:rPr>
                        <a:t>通報者は、</a:t>
                      </a:r>
                      <a:r>
                        <a:rPr kumimoji="1" lang="ja-JP" altLang="en-US" sz="1800" b="0" i="0" u="sng" kern="1200" dirty="0">
                          <a:solidFill>
                            <a:srgbClr val="FF0000"/>
                          </a:solidFill>
                          <a:effectLst/>
                          <a:latin typeface="+mj-ea"/>
                          <a:ea typeface="+mj-ea"/>
                          <a:cs typeface="+mn-cs"/>
                        </a:rPr>
                        <a:t>本件の約</a:t>
                      </a:r>
                      <a:r>
                        <a:rPr kumimoji="1" lang="en-US" altLang="ja-JP" sz="1800" b="0" i="0" u="sng" kern="1200" dirty="0">
                          <a:solidFill>
                            <a:srgbClr val="FF0000"/>
                          </a:solidFill>
                          <a:effectLst/>
                          <a:latin typeface="+mj-ea"/>
                          <a:ea typeface="+mj-ea"/>
                          <a:cs typeface="+mn-cs"/>
                        </a:rPr>
                        <a:t>2</a:t>
                      </a:r>
                      <a:r>
                        <a:rPr kumimoji="1" lang="ja-JP" altLang="en-US" sz="1800" b="0" i="0" u="sng" kern="1200" dirty="0">
                          <a:solidFill>
                            <a:srgbClr val="FF0000"/>
                          </a:solidFill>
                          <a:effectLst/>
                          <a:latin typeface="+mj-ea"/>
                          <a:ea typeface="+mj-ea"/>
                          <a:cs typeface="+mn-cs"/>
                        </a:rPr>
                        <a:t>か月前、インテグリティに関する講習会が当該地区で行われていたにも関わらず、このような出来事が発生した</a:t>
                      </a:r>
                      <a:r>
                        <a:rPr kumimoji="1" lang="ja-JP" altLang="en-US" sz="1800" b="0" i="0" kern="1200" dirty="0">
                          <a:solidFill>
                            <a:schemeClr val="dk1"/>
                          </a:solidFill>
                          <a:effectLst/>
                          <a:latin typeface="+mj-ea"/>
                          <a:ea typeface="+mj-ea"/>
                          <a:cs typeface="+mn-cs"/>
                        </a:rPr>
                        <a:t>ことに不満を示していた。</a:t>
                      </a:r>
                      <a:endParaRPr kumimoji="1" lang="ja-JP" altLang="ja-JP" sz="1800" kern="1200" dirty="0">
                        <a:solidFill>
                          <a:schemeClr val="dk1"/>
                        </a:solidFill>
                        <a:effectLst/>
                        <a:latin typeface="+mj-ea"/>
                        <a:ea typeface="+mj-ea"/>
                        <a:cs typeface="+mn-cs"/>
                      </a:endParaRPr>
                    </a:p>
                  </a:txBody>
                  <a:tcPr/>
                </a:tc>
                <a:extLst>
                  <a:ext uri="{0D108BD9-81ED-4DB2-BD59-A6C34878D82A}">
                    <a16:rowId xmlns:a16="http://schemas.microsoft.com/office/drawing/2014/main" val="3044776169"/>
                  </a:ext>
                </a:extLst>
              </a:tr>
              <a:tr h="370840">
                <a:tc>
                  <a:txBody>
                    <a:bodyPr/>
                    <a:lstStyle/>
                    <a:p>
                      <a:r>
                        <a:rPr kumimoji="1" lang="ja-JP" altLang="en-US" dirty="0">
                          <a:latin typeface="+mj-ea"/>
                          <a:ea typeface="+mj-ea"/>
                        </a:rPr>
                        <a:t>行為者情報</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a:solidFill>
                            <a:schemeClr val="dk1"/>
                          </a:solidFill>
                          <a:latin typeface="+mj-ea"/>
                          <a:ea typeface="+mj-ea"/>
                          <a:cs typeface="+mn-cs"/>
                        </a:rPr>
                        <a:t>50</a:t>
                      </a:r>
                      <a:r>
                        <a:rPr kumimoji="1" lang="ja-JP" altLang="en-US" sz="1800" b="0" i="0" u="none" strike="noStrike" kern="1200" baseline="0" dirty="0">
                          <a:solidFill>
                            <a:schemeClr val="dk1"/>
                          </a:solidFill>
                          <a:latin typeface="+mj-ea"/>
                          <a:ea typeface="+mj-ea"/>
                          <a:cs typeface="+mn-cs"/>
                        </a:rPr>
                        <a:t>代男性　</a:t>
                      </a:r>
                      <a:r>
                        <a:rPr kumimoji="1" lang="en-US" altLang="ja-JP" sz="1800" kern="1200" dirty="0">
                          <a:solidFill>
                            <a:schemeClr val="dk1"/>
                          </a:solidFill>
                          <a:effectLst/>
                          <a:latin typeface="+mj-ea"/>
                          <a:ea typeface="+mj-ea"/>
                          <a:cs typeface="+mn-cs"/>
                        </a:rPr>
                        <a:t>JBA</a:t>
                      </a:r>
                      <a:r>
                        <a:rPr kumimoji="1" lang="ja-JP" altLang="ja-JP" sz="1800" kern="1200" dirty="0">
                          <a:solidFill>
                            <a:schemeClr val="dk1"/>
                          </a:solidFill>
                          <a:effectLst/>
                          <a:latin typeface="+mj-ea"/>
                          <a:ea typeface="+mj-ea"/>
                          <a:cs typeface="+mn-cs"/>
                        </a:rPr>
                        <a:t>公認</a:t>
                      </a:r>
                      <a:r>
                        <a:rPr kumimoji="1" lang="en-US" altLang="ja-JP" sz="1800" kern="1200" dirty="0">
                          <a:solidFill>
                            <a:schemeClr val="dk1"/>
                          </a:solidFill>
                          <a:effectLst/>
                          <a:latin typeface="+mj-ea"/>
                          <a:ea typeface="+mj-ea"/>
                          <a:cs typeface="+mn-cs"/>
                        </a:rPr>
                        <a:t>C</a:t>
                      </a:r>
                      <a:r>
                        <a:rPr kumimoji="1" lang="ja-JP" altLang="ja-JP" sz="1800" kern="1200" dirty="0">
                          <a:solidFill>
                            <a:schemeClr val="dk1"/>
                          </a:solidFill>
                          <a:effectLst/>
                          <a:latin typeface="+mj-ea"/>
                          <a:ea typeface="+mj-ea"/>
                          <a:cs typeface="+mn-cs"/>
                        </a:rPr>
                        <a:t>級コーチ</a:t>
                      </a:r>
                      <a:r>
                        <a:rPr kumimoji="1" lang="ja-JP" altLang="en-US" sz="1800" kern="1200" dirty="0">
                          <a:solidFill>
                            <a:schemeClr val="dk1"/>
                          </a:solidFill>
                          <a:effectLst/>
                          <a:latin typeface="+mj-ea"/>
                          <a:ea typeface="+mj-ea"/>
                          <a:cs typeface="+mn-cs"/>
                        </a:rPr>
                        <a:t>及び</a:t>
                      </a:r>
                      <a:r>
                        <a:rPr kumimoji="1" lang="en-US" altLang="ja-JP" sz="1800" kern="1200" dirty="0">
                          <a:solidFill>
                            <a:schemeClr val="dk1"/>
                          </a:solidFill>
                          <a:effectLst/>
                          <a:latin typeface="+mj-ea"/>
                          <a:ea typeface="+mj-ea"/>
                          <a:cs typeface="+mn-cs"/>
                        </a:rPr>
                        <a:t>D</a:t>
                      </a:r>
                      <a:r>
                        <a:rPr kumimoji="1" lang="ja-JP" altLang="ja-JP" sz="1800" kern="1200" dirty="0">
                          <a:solidFill>
                            <a:schemeClr val="dk1"/>
                          </a:solidFill>
                          <a:effectLst/>
                          <a:latin typeface="+mj-ea"/>
                          <a:ea typeface="+mj-ea"/>
                          <a:cs typeface="+mn-cs"/>
                        </a:rPr>
                        <a:t>級審判</a:t>
                      </a:r>
                      <a:r>
                        <a:rPr kumimoji="1" lang="ja-JP" altLang="en-US" sz="1800" kern="1200" dirty="0">
                          <a:solidFill>
                            <a:schemeClr val="dk1"/>
                          </a:solidFill>
                          <a:effectLst/>
                          <a:latin typeface="+mj-ea"/>
                          <a:ea typeface="+mj-ea"/>
                          <a:cs typeface="+mn-cs"/>
                        </a:rPr>
                        <a:t>ライセンス保有</a:t>
                      </a:r>
                      <a:r>
                        <a:rPr kumimoji="1" lang="ja-JP" altLang="en-US" sz="1800" b="0" i="0" u="none" strike="noStrike" kern="1200" baseline="0" dirty="0">
                          <a:solidFill>
                            <a:schemeClr val="dk1"/>
                          </a:solidFill>
                          <a:latin typeface="+mj-ea"/>
                          <a:ea typeface="+mj-ea"/>
                          <a:cs typeface="+mn-cs"/>
                        </a:rPr>
                        <a:t>　　</a:t>
                      </a:r>
                      <a:endParaRPr kumimoji="1" lang="en-US" altLang="ja-JP" sz="1800" b="0" i="0" u="none" strike="noStrike" kern="1200" baseline="0" dirty="0">
                        <a:solidFill>
                          <a:schemeClr val="dk1"/>
                        </a:solidFill>
                        <a:latin typeface="+mj-ea"/>
                        <a:ea typeface="+mj-ea"/>
                        <a:cs typeface="+mn-cs"/>
                      </a:endParaRPr>
                    </a:p>
                  </a:txBody>
                  <a:tcPr/>
                </a:tc>
                <a:extLst>
                  <a:ext uri="{0D108BD9-81ED-4DB2-BD59-A6C34878D82A}">
                    <a16:rowId xmlns:a16="http://schemas.microsoft.com/office/drawing/2014/main" val="3301398789"/>
                  </a:ext>
                </a:extLst>
              </a:tr>
              <a:tr h="370840">
                <a:tc>
                  <a:txBody>
                    <a:bodyPr/>
                    <a:lstStyle/>
                    <a:p>
                      <a:r>
                        <a:rPr kumimoji="1" lang="ja-JP" altLang="en-US" dirty="0">
                          <a:latin typeface="+mj-ea"/>
                          <a:ea typeface="+mj-ea"/>
                        </a:rPr>
                        <a:t>被害者情報</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a:solidFill>
                            <a:schemeClr val="dk1"/>
                          </a:solidFill>
                          <a:latin typeface="+mj-ea"/>
                          <a:ea typeface="+mj-ea"/>
                          <a:cs typeface="+mn-cs"/>
                        </a:rPr>
                        <a:t>40</a:t>
                      </a:r>
                      <a:r>
                        <a:rPr kumimoji="1" lang="ja-JP" altLang="en-US" sz="1800" b="0" i="0" u="none" strike="noStrike" kern="1200" baseline="0" dirty="0">
                          <a:solidFill>
                            <a:schemeClr val="dk1"/>
                          </a:solidFill>
                          <a:latin typeface="+mj-ea"/>
                          <a:ea typeface="+mj-ea"/>
                          <a:cs typeface="+mn-cs"/>
                        </a:rPr>
                        <a:t>代男性</a:t>
                      </a:r>
                      <a:endParaRPr kumimoji="1" lang="en-US" altLang="ja-JP" sz="1800" b="0" i="0" u="none" strike="noStrike" kern="1200" baseline="0" dirty="0">
                        <a:solidFill>
                          <a:schemeClr val="dk1"/>
                        </a:solidFill>
                        <a:latin typeface="+mj-ea"/>
                        <a:ea typeface="+mj-ea"/>
                        <a:cs typeface="+mn-cs"/>
                      </a:endParaRPr>
                    </a:p>
                  </a:txBody>
                  <a:tcPr/>
                </a:tc>
                <a:extLst>
                  <a:ext uri="{0D108BD9-81ED-4DB2-BD59-A6C34878D82A}">
                    <a16:rowId xmlns:a16="http://schemas.microsoft.com/office/drawing/2014/main" val="1744495516"/>
                  </a:ext>
                </a:extLst>
              </a:tr>
              <a:tr h="370840">
                <a:tc>
                  <a:txBody>
                    <a:bodyPr/>
                    <a:lstStyle/>
                    <a:p>
                      <a:r>
                        <a:rPr kumimoji="1" lang="ja-JP" altLang="en-US" dirty="0">
                          <a:latin typeface="+mj-ea"/>
                          <a:ea typeface="+mj-ea"/>
                        </a:rPr>
                        <a:t>調査の要否</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j-ea"/>
                          <a:ea typeface="+mj-ea"/>
                        </a:rPr>
                        <a:t>否</a:t>
                      </a:r>
                      <a:endParaRPr kumimoji="1" lang="en-US" altLang="ja-JP" b="0" dirty="0">
                        <a:solidFill>
                          <a:schemeClr val="tx1"/>
                        </a:solidFill>
                        <a:latin typeface="+mj-ea"/>
                        <a:ea typeface="+mj-ea"/>
                      </a:endParaRPr>
                    </a:p>
                  </a:txBody>
                  <a:tcPr/>
                </a:tc>
                <a:extLst>
                  <a:ext uri="{0D108BD9-81ED-4DB2-BD59-A6C34878D82A}">
                    <a16:rowId xmlns:a16="http://schemas.microsoft.com/office/drawing/2014/main" val="3103266892"/>
                  </a:ext>
                </a:extLst>
              </a:tr>
              <a:tr h="370840">
                <a:tc>
                  <a:txBody>
                    <a:bodyPr/>
                    <a:lstStyle/>
                    <a:p>
                      <a:r>
                        <a:rPr kumimoji="1" lang="ja-JP" altLang="en-US" dirty="0">
                          <a:latin typeface="+mj-ea"/>
                          <a:ea typeface="+mj-ea"/>
                        </a:rPr>
                        <a:t>理由等</a:t>
                      </a:r>
                    </a:p>
                  </a:txBody>
                  <a:tcPr>
                    <a:solidFill>
                      <a:schemeClr val="accent2">
                        <a:lumMod val="60000"/>
                        <a:lumOff val="40000"/>
                      </a:schemeClr>
                    </a:solidFill>
                  </a:tcPr>
                </a:tc>
                <a:tc>
                  <a:txBody>
                    <a:bodyPr/>
                    <a:lstStyle/>
                    <a:p>
                      <a:r>
                        <a:rPr kumimoji="1" lang="ja-JP" altLang="ja-JP" sz="1800" kern="1200" dirty="0">
                          <a:solidFill>
                            <a:schemeClr val="dk1"/>
                          </a:solidFill>
                          <a:effectLst/>
                          <a:latin typeface="+mj-ea"/>
                          <a:ea typeface="+mj-ea"/>
                          <a:cs typeface="+mn-cs"/>
                        </a:rPr>
                        <a:t>行為者の発言内容は不適切だが、「バカ」等の人格を直接否定するような発言はなく、被害者が大人であること、証拠も無いことを考慮すると、調査の結果「暴言」等を理由に倫理規程違反が認められる可能性は低い。</a:t>
                      </a:r>
                    </a:p>
                  </a:txBody>
                  <a:tcPr/>
                </a:tc>
                <a:extLst>
                  <a:ext uri="{0D108BD9-81ED-4DB2-BD59-A6C34878D82A}">
                    <a16:rowId xmlns:a16="http://schemas.microsoft.com/office/drawing/2014/main" val="1783326825"/>
                  </a:ext>
                </a:extLst>
              </a:tr>
              <a:tr h="370840">
                <a:tc>
                  <a:txBody>
                    <a:bodyPr/>
                    <a:lstStyle/>
                    <a:p>
                      <a:r>
                        <a:rPr kumimoji="1" lang="ja-JP" altLang="en-US" dirty="0">
                          <a:latin typeface="+mj-ea"/>
                          <a:ea typeface="+mj-ea"/>
                        </a:rPr>
                        <a:t>事後対応</a:t>
                      </a:r>
                    </a:p>
                  </a:txBody>
                  <a:tcPr>
                    <a:solidFill>
                      <a:schemeClr val="accent2">
                        <a:lumMod val="60000"/>
                        <a:lumOff val="40000"/>
                      </a:schemeClr>
                    </a:solidFill>
                  </a:tcPr>
                </a:tc>
                <a:tc>
                  <a:txBody>
                    <a:bodyPr/>
                    <a:lstStyle/>
                    <a:p>
                      <a:r>
                        <a:rPr kumimoji="1" lang="ja-JP" altLang="en-US" sz="1800" b="0" i="0" kern="1200" dirty="0">
                          <a:solidFill>
                            <a:schemeClr val="dk1"/>
                          </a:solidFill>
                          <a:effectLst/>
                          <a:latin typeface="+mj-ea"/>
                          <a:ea typeface="+mj-ea"/>
                          <a:cs typeface="+mn-cs"/>
                        </a:rPr>
                        <a:t>当該</a:t>
                      </a:r>
                      <a:r>
                        <a:rPr kumimoji="1" lang="en-US" altLang="ja-JP" sz="1800" b="0" i="0" kern="1200" dirty="0">
                          <a:solidFill>
                            <a:schemeClr val="dk1"/>
                          </a:solidFill>
                          <a:effectLst/>
                          <a:latin typeface="+mj-ea"/>
                          <a:ea typeface="+mj-ea"/>
                          <a:cs typeface="+mn-cs"/>
                        </a:rPr>
                        <a:t>PBA</a:t>
                      </a:r>
                      <a:r>
                        <a:rPr kumimoji="1" lang="ja-JP" altLang="en-US" sz="1800" b="0" i="0" kern="1200" dirty="0">
                          <a:solidFill>
                            <a:schemeClr val="dk1"/>
                          </a:solidFill>
                          <a:effectLst/>
                          <a:latin typeface="+mj-ea"/>
                          <a:ea typeface="+mj-ea"/>
                          <a:cs typeface="+mn-cs"/>
                        </a:rPr>
                        <a:t>にヒアリングシートを共有し、行為者の指導状況を注視していくよう依頼。</a:t>
                      </a:r>
                    </a:p>
                  </a:txBody>
                  <a:tcPr/>
                </a:tc>
                <a:extLst>
                  <a:ext uri="{0D108BD9-81ED-4DB2-BD59-A6C34878D82A}">
                    <a16:rowId xmlns:a16="http://schemas.microsoft.com/office/drawing/2014/main" val="422550787"/>
                  </a:ext>
                </a:extLst>
              </a:tr>
            </a:tbl>
          </a:graphicData>
        </a:graphic>
      </p:graphicFrame>
      <p:sp>
        <p:nvSpPr>
          <p:cNvPr id="4" name="テキスト ボックス 31">
            <a:extLst>
              <a:ext uri="{FF2B5EF4-FFF2-40B4-BE49-F238E27FC236}">
                <a16:creationId xmlns:a16="http://schemas.microsoft.com/office/drawing/2014/main" id="{B6926C91-F91C-F441-CB4A-0B28AB3903C8}"/>
              </a:ext>
            </a:extLst>
          </p:cNvPr>
          <p:cNvSpPr txBox="1"/>
          <p:nvPr/>
        </p:nvSpPr>
        <p:spPr>
          <a:xfrm>
            <a:off x="7192109" y="118119"/>
            <a:ext cx="1479696" cy="329047"/>
          </a:xfrm>
          <a:prstGeom prst="rect">
            <a:avLst/>
          </a:prstGeom>
          <a:no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rgbClr val="FF0000"/>
                </a:solidFill>
                <a:latin typeface="Meiryo UI" panose="020B0604030504040204" pitchFamily="50" charset="-128"/>
                <a:ea typeface="Meiryo UI" panose="020B0604030504040204" pitchFamily="50" charset="-128"/>
              </a:rPr>
              <a:t>当日投影のみ</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380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A5470-65E0-512B-C903-CA0CF445EF7D}"/>
              </a:ext>
            </a:extLst>
          </p:cNvPr>
          <p:cNvSpPr>
            <a:spLocks noGrp="1"/>
          </p:cNvSpPr>
          <p:nvPr>
            <p:ph type="title"/>
          </p:nvPr>
        </p:nvSpPr>
        <p:spPr>
          <a:xfrm>
            <a:off x="529076" y="92094"/>
            <a:ext cx="8399088" cy="436745"/>
          </a:xfrm>
        </p:spPr>
        <p:txBody>
          <a:bodyPr/>
          <a:lstStyle/>
          <a:p>
            <a:r>
              <a:rPr lang="ja-JP" altLang="en-US" dirty="0"/>
              <a:t>参考資料：安心安全保護宣言</a:t>
            </a:r>
            <a:endParaRPr kumimoji="1" lang="ja-JP" altLang="en-US" dirty="0"/>
          </a:p>
        </p:txBody>
      </p:sp>
      <p:pic>
        <p:nvPicPr>
          <p:cNvPr id="5" name="図 4">
            <a:extLst>
              <a:ext uri="{FF2B5EF4-FFF2-40B4-BE49-F238E27FC236}">
                <a16:creationId xmlns:a16="http://schemas.microsoft.com/office/drawing/2014/main" id="{8C302AF7-39E9-F5A3-B5CA-3D5A732E2689}"/>
              </a:ext>
            </a:extLst>
          </p:cNvPr>
          <p:cNvPicPr>
            <a:picLocks noChangeAspect="1"/>
          </p:cNvPicPr>
          <p:nvPr/>
        </p:nvPicPr>
        <p:blipFill>
          <a:blip r:embed="rId2"/>
          <a:stretch>
            <a:fillRect/>
          </a:stretch>
        </p:blipFill>
        <p:spPr>
          <a:xfrm>
            <a:off x="554453" y="618494"/>
            <a:ext cx="4372535" cy="6173371"/>
          </a:xfrm>
          <a:prstGeom prst="rect">
            <a:avLst/>
          </a:prstGeom>
        </p:spPr>
      </p:pic>
      <p:pic>
        <p:nvPicPr>
          <p:cNvPr id="7" name="図 6">
            <a:extLst>
              <a:ext uri="{FF2B5EF4-FFF2-40B4-BE49-F238E27FC236}">
                <a16:creationId xmlns:a16="http://schemas.microsoft.com/office/drawing/2014/main" id="{D074820F-FF40-074D-4FE8-D4B8714A1B77}"/>
              </a:ext>
            </a:extLst>
          </p:cNvPr>
          <p:cNvPicPr>
            <a:picLocks noChangeAspect="1"/>
          </p:cNvPicPr>
          <p:nvPr/>
        </p:nvPicPr>
        <p:blipFill>
          <a:blip r:embed="rId3"/>
          <a:stretch>
            <a:fillRect/>
          </a:stretch>
        </p:blipFill>
        <p:spPr>
          <a:xfrm>
            <a:off x="5058337" y="618494"/>
            <a:ext cx="4372535" cy="6174905"/>
          </a:xfrm>
          <a:prstGeom prst="rect">
            <a:avLst/>
          </a:prstGeom>
        </p:spPr>
      </p:pic>
    </p:spTree>
    <p:extLst>
      <p:ext uri="{BB962C8B-B14F-4D97-AF65-F5344CB8AC3E}">
        <p14:creationId xmlns:p14="http://schemas.microsoft.com/office/powerpoint/2010/main" val="96725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1F42C-AD70-E164-41F0-04B50A37F0C4}"/>
              </a:ext>
            </a:extLst>
          </p:cNvPr>
          <p:cNvSpPr>
            <a:spLocks noGrp="1"/>
          </p:cNvSpPr>
          <p:nvPr>
            <p:ph type="title"/>
          </p:nvPr>
        </p:nvSpPr>
        <p:spPr>
          <a:xfrm>
            <a:off x="529076" y="92094"/>
            <a:ext cx="8399088" cy="436745"/>
          </a:xfrm>
        </p:spPr>
        <p:txBody>
          <a:bodyPr/>
          <a:lstStyle/>
          <a:p>
            <a:r>
              <a:rPr kumimoji="1" lang="ja-JP" altLang="en-US" dirty="0"/>
              <a:t>参考資料：</a:t>
            </a:r>
            <a:r>
              <a:rPr kumimoji="1" lang="en-US" altLang="ja-JP" dirty="0"/>
              <a:t>U12</a:t>
            </a:r>
            <a:r>
              <a:rPr kumimoji="1" lang="ja-JP" altLang="en-US" dirty="0"/>
              <a:t>カテゴリー「指導行動の指針」</a:t>
            </a:r>
          </a:p>
        </p:txBody>
      </p:sp>
      <p:pic>
        <p:nvPicPr>
          <p:cNvPr id="6" name="図 5" descr="テキスト が含まれている画像&#10;&#10;自動的に生成された説明">
            <a:extLst>
              <a:ext uri="{FF2B5EF4-FFF2-40B4-BE49-F238E27FC236}">
                <a16:creationId xmlns:a16="http://schemas.microsoft.com/office/drawing/2014/main" id="{181BC4DA-491F-6D56-B107-AFE509209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31" y="1381505"/>
            <a:ext cx="8993844" cy="5061240"/>
          </a:xfrm>
          <a:prstGeom prst="rect">
            <a:avLst/>
          </a:prstGeom>
          <a:ln w="12700">
            <a:solidFill>
              <a:schemeClr val="tx1"/>
            </a:solidFill>
          </a:ln>
        </p:spPr>
      </p:pic>
      <p:sp>
        <p:nvSpPr>
          <p:cNvPr id="7" name="テキスト ボックス 6">
            <a:extLst>
              <a:ext uri="{FF2B5EF4-FFF2-40B4-BE49-F238E27FC236}">
                <a16:creationId xmlns:a16="http://schemas.microsoft.com/office/drawing/2014/main" id="{C5CDC849-9270-519C-B3A8-D06AE06F6571}"/>
              </a:ext>
            </a:extLst>
          </p:cNvPr>
          <p:cNvSpPr txBox="1"/>
          <p:nvPr/>
        </p:nvSpPr>
        <p:spPr>
          <a:xfrm>
            <a:off x="638331" y="738231"/>
            <a:ext cx="8993844" cy="620786"/>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a:lnSpc>
                <a:spcPts val="1700"/>
              </a:lnSpc>
            </a:pPr>
            <a:r>
              <a:rPr lang="en-US" altLang="ja-JP" sz="1600" b="1" dirty="0">
                <a:latin typeface="Meiryo UI" panose="020B0604030504040204" pitchFamily="50" charset="-128"/>
                <a:ea typeface="Meiryo UI" panose="020B0604030504040204" pitchFamily="50" charset="-128"/>
                <a:cs typeface="メイリオ"/>
              </a:rPr>
              <a:t>※</a:t>
            </a:r>
            <a:r>
              <a:rPr kumimoji="1" lang="en-US" altLang="ja-JP" sz="1600" b="1" dirty="0">
                <a:latin typeface="Meiryo UI" panose="020B0604030504040204" pitchFamily="50" charset="-128"/>
                <a:ea typeface="Meiryo UI" panose="020B0604030504040204" pitchFamily="50" charset="-128"/>
                <a:cs typeface="メイリオ"/>
              </a:rPr>
              <a:t>U12</a:t>
            </a:r>
            <a:r>
              <a:rPr kumimoji="1" lang="ja-JP" altLang="en-US" sz="1600" b="1" dirty="0">
                <a:latin typeface="Meiryo UI" panose="020B0604030504040204" pitchFamily="50" charset="-128"/>
                <a:ea typeface="Meiryo UI" panose="020B0604030504040204" pitchFamily="50" charset="-128"/>
                <a:cs typeface="メイリオ"/>
              </a:rPr>
              <a:t>カテゴリー「指導行動の指針」の</a:t>
            </a:r>
            <a:r>
              <a:rPr kumimoji="1" lang="en-US" altLang="ja-JP" sz="1600" b="1" dirty="0">
                <a:latin typeface="Meiryo UI" panose="020B0604030504040204" pitchFamily="50" charset="-128"/>
                <a:ea typeface="Meiryo UI" panose="020B0604030504040204" pitchFamily="50" charset="-128"/>
                <a:cs typeface="メイリオ"/>
              </a:rPr>
              <a:t>A4</a:t>
            </a:r>
            <a:r>
              <a:rPr lang="ja-JP" altLang="en-US" sz="1600" b="1" dirty="0">
                <a:latin typeface="Meiryo UI" panose="020B0604030504040204" pitchFamily="50" charset="-128"/>
                <a:ea typeface="Meiryo UI" panose="020B0604030504040204" pitchFamily="50" charset="-128"/>
                <a:cs typeface="メイリオ"/>
              </a:rPr>
              <a:t>版チラシを作成し、</a:t>
            </a:r>
            <a:r>
              <a:rPr lang="en-US" altLang="ja-JP" sz="1600" b="1" dirty="0">
                <a:latin typeface="Meiryo UI" panose="020B0604030504040204" pitchFamily="50" charset="-128"/>
                <a:ea typeface="Meiryo UI" panose="020B0604030504040204" pitchFamily="50" charset="-128"/>
                <a:cs typeface="メイリオ"/>
              </a:rPr>
              <a:t>JBA</a:t>
            </a:r>
            <a:r>
              <a:rPr lang="ja-JP" altLang="en-US" sz="1600" b="1" dirty="0">
                <a:latin typeface="Meiryo UI" panose="020B0604030504040204" pitchFamily="50" charset="-128"/>
                <a:ea typeface="Meiryo UI" panose="020B0604030504040204" pitchFamily="50" charset="-128"/>
                <a:cs typeface="メイリオ"/>
              </a:rPr>
              <a:t>公式サイト</a:t>
            </a:r>
            <a:r>
              <a:rPr lang="en-US" altLang="ja-JP" sz="1600" b="1" dirty="0">
                <a:latin typeface="Meiryo UI" panose="020B0604030504040204" pitchFamily="50" charset="-128"/>
                <a:ea typeface="Meiryo UI" panose="020B0604030504040204" pitchFamily="50" charset="-128"/>
                <a:cs typeface="メイリオ"/>
              </a:rPr>
              <a:t>U12</a:t>
            </a:r>
            <a:r>
              <a:rPr lang="ja-JP" altLang="en-US" sz="1600" b="1" dirty="0">
                <a:latin typeface="Meiryo UI" panose="020B0604030504040204" pitchFamily="50" charset="-128"/>
                <a:ea typeface="Meiryo UI" panose="020B0604030504040204" pitchFamily="50" charset="-128"/>
                <a:cs typeface="メイリオ"/>
              </a:rPr>
              <a:t>カテゴリーページにて掲載。</a:t>
            </a:r>
            <a:endParaRPr lang="en-US" altLang="ja-JP" sz="1600" b="1" dirty="0">
              <a:latin typeface="Meiryo UI" panose="020B0604030504040204" pitchFamily="50" charset="-128"/>
              <a:ea typeface="Meiryo UI" panose="020B0604030504040204" pitchFamily="50" charset="-128"/>
              <a:cs typeface="メイリオ"/>
            </a:endParaRPr>
          </a:p>
          <a:p>
            <a:pPr>
              <a:lnSpc>
                <a:spcPts val="1700"/>
              </a:lnSpc>
            </a:pPr>
            <a:r>
              <a:rPr kumimoji="1" lang="ja-JP" altLang="en-US" sz="1600" b="1" dirty="0">
                <a:latin typeface="Meiryo UI" panose="020B0604030504040204" pitchFamily="50" charset="-128"/>
                <a:ea typeface="Meiryo UI" panose="020B0604030504040204" pitchFamily="50" charset="-128"/>
                <a:cs typeface="メイリオ"/>
              </a:rPr>
              <a:t>　 （誰でもダウンロード・印刷が可能）</a:t>
            </a:r>
          </a:p>
        </p:txBody>
      </p:sp>
    </p:spTree>
    <p:extLst>
      <p:ext uri="{BB962C8B-B14F-4D97-AF65-F5344CB8AC3E}">
        <p14:creationId xmlns:p14="http://schemas.microsoft.com/office/powerpoint/2010/main" val="310616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5BBA-1106-4B18-8491-8680AB12FBD9}"/>
              </a:ext>
            </a:extLst>
          </p:cNvPr>
          <p:cNvSpPr>
            <a:spLocks noGrp="1"/>
          </p:cNvSpPr>
          <p:nvPr>
            <p:ph type="title"/>
          </p:nvPr>
        </p:nvSpPr>
        <p:spPr>
          <a:xfrm>
            <a:off x="539598" y="92092"/>
            <a:ext cx="8399088" cy="436745"/>
          </a:xfrm>
        </p:spPr>
        <p:txBody>
          <a:bodyPr/>
          <a:lstStyle/>
          <a:p>
            <a:r>
              <a:rPr lang="en-US" altLang="ja-JP" dirty="0"/>
              <a:t>JBA</a:t>
            </a:r>
            <a:r>
              <a:rPr lang="ja-JP" altLang="en-US" dirty="0"/>
              <a:t>「暴力行為等通報窓口」概要</a:t>
            </a:r>
            <a:endParaRPr kumimoji="1" lang="ja-JP" altLang="en-US" dirty="0"/>
          </a:p>
        </p:txBody>
      </p:sp>
      <p:graphicFrame>
        <p:nvGraphicFramePr>
          <p:cNvPr id="6" name="表 6">
            <a:extLst>
              <a:ext uri="{FF2B5EF4-FFF2-40B4-BE49-F238E27FC236}">
                <a16:creationId xmlns:a16="http://schemas.microsoft.com/office/drawing/2014/main" id="{5F79EFF8-14A4-4055-8042-6DFCC9314412}"/>
              </a:ext>
            </a:extLst>
          </p:cNvPr>
          <p:cNvGraphicFramePr>
            <a:graphicFrameLocks noGrp="1"/>
          </p:cNvGraphicFramePr>
          <p:nvPr/>
        </p:nvGraphicFramePr>
        <p:xfrm>
          <a:off x="633370" y="741882"/>
          <a:ext cx="9000000" cy="5788567"/>
        </p:xfrm>
        <a:graphic>
          <a:graphicData uri="http://schemas.openxmlformats.org/drawingml/2006/table">
            <a:tbl>
              <a:tblPr bandRow="1">
                <a:tableStyleId>{21E4AEA4-8DFA-4A89-87EB-49C32662AFE0}</a:tableStyleId>
              </a:tblPr>
              <a:tblGrid>
                <a:gridCol w="2340000">
                  <a:extLst>
                    <a:ext uri="{9D8B030D-6E8A-4147-A177-3AD203B41FA5}">
                      <a16:colId xmlns:a16="http://schemas.microsoft.com/office/drawing/2014/main" val="683418985"/>
                    </a:ext>
                  </a:extLst>
                </a:gridCol>
                <a:gridCol w="6660000">
                  <a:extLst>
                    <a:ext uri="{9D8B030D-6E8A-4147-A177-3AD203B41FA5}">
                      <a16:colId xmlns:a16="http://schemas.microsoft.com/office/drawing/2014/main" val="2892025190"/>
                    </a:ext>
                  </a:extLst>
                </a:gridCol>
              </a:tblGrid>
              <a:tr h="510604">
                <a:tc>
                  <a:txBody>
                    <a:bodyPr/>
                    <a:lstStyle/>
                    <a:p>
                      <a:r>
                        <a:rPr kumimoji="1" lang="ja-JP" altLang="en-US" b="1" dirty="0">
                          <a:latin typeface="Meiryo UI" panose="020B0604030504040204" pitchFamily="50" charset="-128"/>
                          <a:ea typeface="Meiryo UI" panose="020B0604030504040204" pitchFamily="50" charset="-128"/>
                        </a:rPr>
                        <a:t>設置開始日</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latin typeface="Meiryo UI" panose="020B0604030504040204" pitchFamily="50" charset="-128"/>
                          <a:ea typeface="Meiryo UI" panose="020B0604030504040204" pitchFamily="50" charset="-128"/>
                        </a:rPr>
                        <a:t>2021</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日（金）</a:t>
                      </a:r>
                      <a:endParaRPr kumimoji="1" lang="en-US" altLang="ja-JP" dirty="0">
                        <a:latin typeface="Meiryo UI" panose="020B0604030504040204" pitchFamily="50" charset="-128"/>
                        <a:ea typeface="Meiryo UI" panose="020B0604030504040204" pitchFamily="50" charset="-128"/>
                      </a:endParaRP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89590"/>
                  </a:ext>
                </a:extLst>
              </a:tr>
              <a:tr h="769426">
                <a:tc>
                  <a:txBody>
                    <a:bodyPr/>
                    <a:lstStyle/>
                    <a:p>
                      <a:r>
                        <a:rPr kumimoji="1" lang="ja-JP" altLang="en-US" b="1" dirty="0">
                          <a:latin typeface="Meiryo UI" panose="020B0604030504040204" pitchFamily="50" charset="-128"/>
                          <a:ea typeface="Meiryo UI" panose="020B0604030504040204" pitchFamily="50" charset="-128"/>
                        </a:rPr>
                        <a:t>利用方法</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eiryo UI" panose="020B0604030504040204" pitchFamily="50" charset="-128"/>
                          <a:ea typeface="Meiryo UI" panose="020B0604030504040204" pitchFamily="50" charset="-128"/>
                        </a:rPr>
                        <a:t>ウェブフォームのみ</a:t>
                      </a:r>
                      <a:endParaRPr kumimoji="1" lang="en-US" altLang="ja-JP" dirty="0">
                        <a:latin typeface="Meiryo UI" panose="020B0604030504040204" pitchFamily="50" charset="-128"/>
                        <a:ea typeface="Meiryo UI" panose="020B0604030504040204" pitchFamily="50" charset="-128"/>
                      </a:endParaRPr>
                    </a:p>
                    <a:p>
                      <a:r>
                        <a:rPr kumimoji="1" lang="en-US" altLang="ja-JP" u="none" dirty="0">
                          <a:latin typeface="Meiryo UI" panose="020B0604030504040204" pitchFamily="50" charset="-128"/>
                          <a:ea typeface="Meiryo UI" panose="020B0604030504040204" pitchFamily="50" charset="-128"/>
                          <a:hlinkClick r:id="rId2"/>
                        </a:rPr>
                        <a:t>http://www.japanbasketball.jp/reportform/</a:t>
                      </a:r>
                      <a:endParaRPr kumimoji="1" lang="en-US" altLang="ja-JP" u="none"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投書、メールなど、別ルートで入ってきた通報についても</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適時対応している。</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135332"/>
                  </a:ext>
                </a:extLst>
              </a:tr>
              <a:tr h="583831">
                <a:tc>
                  <a:txBody>
                    <a:bodyPr/>
                    <a:lstStyle/>
                    <a:p>
                      <a:r>
                        <a:rPr kumimoji="1" lang="ja-JP" altLang="en-US" b="1" dirty="0">
                          <a:latin typeface="Meiryo UI" panose="020B0604030504040204" pitchFamily="50" charset="-128"/>
                          <a:ea typeface="Meiryo UI" panose="020B0604030504040204" pitchFamily="50" charset="-128"/>
                        </a:rPr>
                        <a:t>通報対象者</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eiryo UI" panose="020B0604030504040204" pitchFamily="50" charset="-128"/>
                          <a:ea typeface="Meiryo UI" panose="020B0604030504040204" pitchFamily="50" charset="-128"/>
                        </a:rPr>
                        <a:t>倫理規程第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条第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項に定める者</a:t>
                      </a:r>
                      <a:endParaRPr kumimoji="1" lang="en-US" altLang="ja-JP" dirty="0">
                        <a:latin typeface="Meiryo UI" panose="020B0604030504040204" pitchFamily="50" charset="-128"/>
                        <a:ea typeface="Meiryo UI" panose="020B0604030504040204" pitchFamily="50" charset="-128"/>
                      </a:endParaRP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747111"/>
                  </a:ext>
                </a:extLst>
              </a:tr>
              <a:tr h="583831">
                <a:tc>
                  <a:txBody>
                    <a:bodyPr/>
                    <a:lstStyle/>
                    <a:p>
                      <a:r>
                        <a:rPr kumimoji="1" lang="ja-JP" altLang="en-US" b="1" dirty="0">
                          <a:latin typeface="Meiryo UI" panose="020B0604030504040204" pitchFamily="50" charset="-128"/>
                          <a:ea typeface="Meiryo UI" panose="020B0604030504040204" pitchFamily="50" charset="-128"/>
                        </a:rPr>
                        <a:t>通報対象行為</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0" u="none" dirty="0">
                          <a:solidFill>
                            <a:schemeClr val="tx1"/>
                          </a:solidFill>
                          <a:latin typeface="Meiryo UI" panose="020B0604030504040204" pitchFamily="50" charset="-128"/>
                          <a:ea typeface="Meiryo UI" panose="020B0604030504040204" pitchFamily="50" charset="-128"/>
                        </a:rPr>
                        <a:t>バスケットボール活動時</a:t>
                      </a:r>
                      <a:r>
                        <a:rPr kumimoji="1" lang="ja-JP" altLang="en-US" dirty="0">
                          <a:latin typeface="Meiryo UI" panose="020B0604030504040204" pitchFamily="50" charset="-128"/>
                          <a:ea typeface="Meiryo UI" panose="020B0604030504040204" pitchFamily="50" charset="-128"/>
                        </a:rPr>
                        <a:t>における暴力・暴言等の不適切な行為</a:t>
                      </a:r>
                      <a:endParaRPr kumimoji="1" lang="en-US" altLang="ja-JP" dirty="0">
                        <a:latin typeface="Meiryo UI" panose="020B0604030504040204" pitchFamily="50" charset="-128"/>
                        <a:ea typeface="Meiryo UI" panose="020B0604030504040204" pitchFamily="50" charset="-128"/>
                      </a:endParaRP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320596"/>
                  </a:ext>
                </a:extLst>
              </a:tr>
              <a:tr h="1084257">
                <a:tc>
                  <a:txBody>
                    <a:bodyPr/>
                    <a:lstStyle/>
                    <a:p>
                      <a:r>
                        <a:rPr kumimoji="1" lang="ja-JP" altLang="en-US" b="1" dirty="0">
                          <a:latin typeface="Meiryo UI" panose="020B0604030504040204" pitchFamily="50" charset="-128"/>
                          <a:ea typeface="Meiryo UI" panose="020B0604030504040204" pitchFamily="50" charset="-128"/>
                        </a:rPr>
                        <a:t>窓口を利用できる者</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eiryo UI" panose="020B0604030504040204" pitchFamily="50" charset="-128"/>
                          <a:ea typeface="Meiryo UI" panose="020B0604030504040204" pitchFamily="50" charset="-128"/>
                        </a:rPr>
                        <a:t>対象者の対象行為による被害者、被害者の家族又は代理人、</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並びにその関係者</a:t>
                      </a:r>
                      <a:endParaRPr kumimoji="1" lang="en-US" altLang="ja-JP" dirty="0">
                        <a:latin typeface="Meiryo UI" panose="020B0604030504040204" pitchFamily="50" charset="-128"/>
                        <a:ea typeface="Meiryo UI" panose="020B0604030504040204" pitchFamily="50" charset="-128"/>
                      </a:endParaRPr>
                    </a:p>
                    <a:p>
                      <a:r>
                        <a:rPr kumimoji="1" lang="en-US" altLang="ja-JP" b="1" dirty="0">
                          <a:solidFill>
                            <a:srgbClr val="FF0000"/>
                          </a:solidFill>
                          <a:latin typeface="Meiryo UI" panose="020B0604030504040204" pitchFamily="50" charset="-128"/>
                          <a:ea typeface="Meiryo UI" panose="020B0604030504040204" pitchFamily="50" charset="-128"/>
                        </a:rPr>
                        <a:t>※</a:t>
                      </a:r>
                      <a:r>
                        <a:rPr kumimoji="1" lang="ja-JP" altLang="en-US" b="1" dirty="0">
                          <a:solidFill>
                            <a:srgbClr val="FF0000"/>
                          </a:solidFill>
                          <a:latin typeface="Meiryo UI" panose="020B0604030504040204" pitchFamily="50" charset="-128"/>
                          <a:ea typeface="Meiryo UI" panose="020B0604030504040204" pitchFamily="50" charset="-128"/>
                        </a:rPr>
                        <a:t>匿名は原則対応不可</a:t>
                      </a:r>
                      <a:endParaRPr kumimoji="1" lang="en-US" altLang="ja-JP" b="1" dirty="0">
                        <a:solidFill>
                          <a:srgbClr val="FF0000"/>
                        </a:solidFill>
                        <a:latin typeface="Meiryo UI" panose="020B0604030504040204" pitchFamily="50" charset="-128"/>
                        <a:ea typeface="Meiryo UI" panose="020B0604030504040204" pitchFamily="50" charset="-128"/>
                      </a:endParaRP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268738"/>
                  </a:ext>
                </a:extLst>
              </a:tr>
              <a:tr h="648604">
                <a:tc>
                  <a:txBody>
                    <a:bodyPr/>
                    <a:lstStyle/>
                    <a:p>
                      <a:r>
                        <a:rPr kumimoji="1" lang="ja-JP" altLang="en-US" b="1" dirty="0">
                          <a:latin typeface="Meiryo UI" panose="020B0604030504040204" pitchFamily="50" charset="-128"/>
                          <a:ea typeface="Meiryo UI" panose="020B0604030504040204" pitchFamily="50" charset="-128"/>
                        </a:rPr>
                        <a:t>窓口担当弁護士</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（業務委託）</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名体制（</a:t>
                      </a:r>
                      <a:r>
                        <a:rPr kumimoji="1" lang="en-US" altLang="ja-JP" dirty="0">
                          <a:latin typeface="Meiryo UI" panose="020B0604030504040204" pitchFamily="50" charset="-128"/>
                          <a:ea typeface="Meiryo UI" panose="020B0604030504040204" pitchFamily="50" charset="-128"/>
                        </a:rPr>
                        <a:t>JBA</a:t>
                      </a:r>
                      <a:r>
                        <a:rPr kumimoji="1" lang="ja-JP" altLang="en-US" dirty="0">
                          <a:latin typeface="Meiryo UI" panose="020B0604030504040204" pitchFamily="50" charset="-128"/>
                          <a:ea typeface="Meiryo UI" panose="020B0604030504040204" pitchFamily="50" charset="-128"/>
                        </a:rPr>
                        <a:t>裁定委員会委員補佐も兼務）</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275193"/>
                  </a:ext>
                </a:extLst>
              </a:tr>
              <a:tr h="743820">
                <a:tc>
                  <a:txBody>
                    <a:bodyPr/>
                    <a:lstStyle/>
                    <a:p>
                      <a:r>
                        <a:rPr kumimoji="1" lang="ja-JP" altLang="en-US" b="1" dirty="0">
                          <a:latin typeface="Meiryo UI" panose="020B0604030504040204" pitchFamily="50" charset="-128"/>
                          <a:ea typeface="Meiryo UI" panose="020B0604030504040204" pitchFamily="50" charset="-128"/>
                        </a:rPr>
                        <a:t>所管事務局</a:t>
                      </a: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eiryo UI" panose="020B0604030504040204" pitchFamily="50" charset="-128"/>
                          <a:ea typeface="Meiryo UI" panose="020B0604030504040204" pitchFamily="50" charset="-128"/>
                        </a:rPr>
                        <a:t>コンプライアンス推進グループ　</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名体制</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ゼネラルマネージャー：吉田 長寿</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マネージャー：向山 悟</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スタッフ：前澤 夏子　</a:t>
                      </a:r>
                      <a:endParaRPr kumimoji="1" lang="en-US" altLang="ja-JP" dirty="0">
                        <a:latin typeface="Meiryo UI" panose="020B0604030504040204" pitchFamily="50" charset="-128"/>
                        <a:ea typeface="Meiryo UI" panose="020B0604030504040204" pitchFamily="50" charset="-128"/>
                      </a:endParaRPr>
                    </a:p>
                  </a:txBody>
                  <a:tcPr marL="180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199653"/>
                  </a:ext>
                </a:extLst>
              </a:tr>
            </a:tbl>
          </a:graphicData>
        </a:graphic>
      </p:graphicFrame>
    </p:spTree>
    <p:extLst>
      <p:ext uri="{BB962C8B-B14F-4D97-AF65-F5344CB8AC3E}">
        <p14:creationId xmlns:p14="http://schemas.microsoft.com/office/powerpoint/2010/main" val="6546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2EA08-11E7-B72C-0489-0703BA187E96}"/>
              </a:ext>
            </a:extLst>
          </p:cNvPr>
          <p:cNvSpPr>
            <a:spLocks noGrp="1"/>
          </p:cNvSpPr>
          <p:nvPr>
            <p:ph type="title"/>
          </p:nvPr>
        </p:nvSpPr>
        <p:spPr>
          <a:xfrm>
            <a:off x="539598" y="92092"/>
            <a:ext cx="8399088" cy="436745"/>
          </a:xfrm>
        </p:spPr>
        <p:txBody>
          <a:bodyPr/>
          <a:lstStyle/>
          <a:p>
            <a:r>
              <a:rPr kumimoji="1" lang="en-US" altLang="ja-JP" dirty="0"/>
              <a:t>JBA</a:t>
            </a:r>
            <a:r>
              <a:rPr kumimoji="1" lang="ja-JP" altLang="en-US" dirty="0"/>
              <a:t>倫理規程（抜粋）</a:t>
            </a:r>
          </a:p>
        </p:txBody>
      </p:sp>
      <p:sp>
        <p:nvSpPr>
          <p:cNvPr id="3" name="テキスト ボックス 2">
            <a:extLst>
              <a:ext uri="{FF2B5EF4-FFF2-40B4-BE49-F238E27FC236}">
                <a16:creationId xmlns:a16="http://schemas.microsoft.com/office/drawing/2014/main" id="{B2E8132D-D5A5-33E9-7B60-628354E0900A}"/>
              </a:ext>
            </a:extLst>
          </p:cNvPr>
          <p:cNvSpPr txBox="1"/>
          <p:nvPr/>
        </p:nvSpPr>
        <p:spPr>
          <a:xfrm flipH="1">
            <a:off x="640727" y="735873"/>
            <a:ext cx="9000000" cy="5797791"/>
          </a:xfrm>
          <a:prstGeom prst="rect">
            <a:avLst/>
          </a:prstGeom>
          <a:solidFill>
            <a:schemeClr val="bg1">
              <a:lumMod val="95000"/>
            </a:schemeClr>
          </a:solidFill>
        </p:spPr>
        <p:txBody>
          <a:bodyPr wrap="square" lIns="180000" tIns="108000" bIns="72000" rtlCol="0">
            <a:spAutoFit/>
          </a:bodyPr>
          <a:lstStyle/>
          <a:p>
            <a:pPr>
              <a:lnSpc>
                <a:spcPts val="2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遵守事項</a:t>
            </a:r>
            <a:r>
              <a:rPr lang="en-US" altLang="ja-JP" dirty="0">
                <a:latin typeface="Meiryo UI" panose="020B0604030504040204" pitchFamily="50" charset="-128"/>
                <a:ea typeface="Meiryo UI" panose="020B0604030504040204" pitchFamily="50" charset="-128"/>
              </a:rPr>
              <a:t>〕</a:t>
            </a:r>
          </a:p>
          <a:p>
            <a:pPr>
              <a:lnSpc>
                <a:spcPts val="2000"/>
              </a:lnSpc>
            </a:pPr>
            <a:r>
              <a:rPr lang="ja-JP" altLang="en-US" dirty="0">
                <a:latin typeface="Meiryo UI" panose="020B0604030504040204" pitchFamily="50" charset="-128"/>
                <a:ea typeface="Meiryo UI" panose="020B0604030504040204" pitchFamily="50" charset="-128"/>
              </a:rPr>
              <a:t>第３条 前条第１項に定める個人は、以下の事項を遵守しなければならない。</a:t>
            </a:r>
            <a:endParaRPr lang="en-US" altLang="ja-JP" dirty="0">
              <a:latin typeface="Meiryo UI" panose="020B0604030504040204" pitchFamily="50" charset="-128"/>
              <a:ea typeface="Meiryo UI" panose="020B0604030504040204" pitchFamily="50" charset="-128"/>
            </a:endParaRPr>
          </a:p>
          <a:p>
            <a:pPr>
              <a:lnSpc>
                <a:spcPts val="2000"/>
              </a:lnSpc>
            </a:pP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法令に反してはならない。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本協会、国際バスケットボール連盟（ＦＩＢＡ）、ＦＩＢＡ ＡＳＩＡ、スポー ツ仲裁裁判所（ＣＡＳ）、公益財団法人日本スポーツ仲裁機構（ＪＳＡＡ）、国際オリンピック委員会（ＩＯＣ）および日本オリンピック委員会</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ＪＯＣ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等（本協会以下を纏めて「関連団体」という。）ならびに所属する団体の定款、規程、 規定、命令および指示等（以下、「規程類」という。）に反してはならない。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(3) </a:t>
            </a:r>
            <a:r>
              <a:rPr lang="ja-JP" altLang="en-US" b="1" u="sng" dirty="0">
                <a:solidFill>
                  <a:srgbClr val="FF0000"/>
                </a:solidFill>
                <a:latin typeface="Meiryo UI" panose="020B0604030504040204" pitchFamily="50" charset="-128"/>
                <a:ea typeface="Meiryo UI" panose="020B0604030504040204" pitchFamily="50" charset="-128"/>
              </a:rPr>
              <a:t>暴力、暴言、ハラスメント、差別、ドーピングおよび八百長等の不適切な行為ならびにスポーツのインテグリティまたはフェアプレーを著しく害する行為を行ってはならない。</a:t>
            </a:r>
            <a:endParaRPr lang="en-US" altLang="ja-JP" b="1" u="sng" dirty="0">
              <a:solidFill>
                <a:srgbClr val="FF0000"/>
              </a:solidFill>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(4) </a:t>
            </a:r>
            <a:r>
              <a:rPr lang="ja-JP" altLang="en-US" dirty="0">
                <a:latin typeface="Meiryo UI" panose="020B0604030504040204" pitchFamily="50" charset="-128"/>
                <a:ea typeface="Meiryo UI" panose="020B0604030504040204" pitchFamily="50" charset="-128"/>
              </a:rPr>
              <a:t>方法・形式のいかんにかかわらず、また、直接または間接を問わず、バスケッ トボールにかかるスポーツ振興投票に関する不正行為または公正を害するおそれのある行為に一切関与してはならない。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(5) </a:t>
            </a:r>
            <a:r>
              <a:rPr lang="ja-JP" altLang="en-US" dirty="0">
                <a:latin typeface="Meiryo UI" panose="020B0604030504040204" pitchFamily="50" charset="-128"/>
                <a:ea typeface="Meiryo UI" panose="020B0604030504040204" pitchFamily="50" charset="-128"/>
              </a:rPr>
              <a:t>本協会、前条に定める個人および団体ならびに本協会にかかわる一切の者の名誉または信用を棄損する行為をしてはならない。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(6) </a:t>
            </a:r>
            <a:r>
              <a:rPr lang="ja-JP" altLang="en-US" dirty="0">
                <a:latin typeface="Meiryo UI" panose="020B0604030504040204" pitchFamily="50" charset="-128"/>
                <a:ea typeface="Meiryo UI" panose="020B0604030504040204" pitchFamily="50" charset="-128"/>
              </a:rPr>
              <a:t>バスケットボールに関し、不正な利益を供与し、申し込み、要求し、約束しおよびあっせんする等してはならない。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(7) </a:t>
            </a:r>
            <a:r>
              <a:rPr lang="ja-JP" altLang="en-US" dirty="0">
                <a:latin typeface="Meiryo UI" panose="020B0604030504040204" pitchFamily="50" charset="-128"/>
                <a:ea typeface="Meiryo UI" panose="020B0604030504040204" pitchFamily="50" charset="-128"/>
              </a:rPr>
              <a:t>補助金、助成金等に関して不正な経理処理および不正な申請、ならびに脱税その他の経理に関わる不正な行為を行ってはならない。</a:t>
            </a:r>
            <a:endParaRPr lang="en-US" altLang="ja-JP" dirty="0">
              <a:latin typeface="Meiryo UI" panose="020B0604030504040204" pitchFamily="50" charset="-128"/>
              <a:ea typeface="Meiryo UI" panose="020B0604030504040204" pitchFamily="50" charset="-128"/>
            </a:endParaRPr>
          </a:p>
          <a:p>
            <a:pPr>
              <a:lnSpc>
                <a:spcPts val="2000"/>
              </a:lnSpc>
            </a:pPr>
            <a:r>
              <a:rPr lang="en-US" altLang="ja-JP" dirty="0">
                <a:latin typeface="Meiryo UI" panose="020B0604030504040204" pitchFamily="50" charset="-128"/>
                <a:ea typeface="Meiryo UI" panose="020B0604030504040204" pitchFamily="50" charset="-128"/>
              </a:rPr>
              <a:t>(8) </a:t>
            </a:r>
            <a:r>
              <a:rPr lang="ja-JP" altLang="en-US" dirty="0">
                <a:latin typeface="Meiryo UI" panose="020B0604030504040204" pitchFamily="50" charset="-128"/>
                <a:ea typeface="Meiryo UI" panose="020B0604030504040204" pitchFamily="50" charset="-128"/>
              </a:rPr>
              <a:t>社会の秩序に脅威を与える反社会的な勢力等と一切の関係を持ってはならない。</a:t>
            </a:r>
            <a:endParaRPr lang="en-US" altLang="ja-JP" dirty="0">
              <a:latin typeface="Meiryo UI" panose="020B0604030504040204" pitchFamily="50" charset="-128"/>
              <a:ea typeface="Meiryo UI" panose="020B0604030504040204" pitchFamily="50" charset="-128"/>
            </a:endParaRPr>
          </a:p>
          <a:p>
            <a:pPr marL="444500" indent="-444500">
              <a:lnSpc>
                <a:spcPts val="2000"/>
              </a:lnSpc>
            </a:pPr>
            <a:r>
              <a:rPr lang="en-US" altLang="ja-JP" dirty="0">
                <a:latin typeface="Meiryo UI" panose="020B0604030504040204" pitchFamily="50" charset="-128"/>
                <a:ea typeface="Meiryo UI" panose="020B0604030504040204" pitchFamily="50" charset="-128"/>
              </a:rPr>
              <a:t>(9) </a:t>
            </a:r>
            <a:r>
              <a:rPr lang="ja-JP" altLang="en-US" dirty="0">
                <a:latin typeface="Meiryo UI" panose="020B0604030504040204" pitchFamily="50" charset="-128"/>
                <a:ea typeface="Meiryo UI" panose="020B0604030504040204" pitchFamily="50" charset="-128"/>
              </a:rPr>
              <a:t>その他、バスケットボールに関し、直接または間接を問わず、品位を失うべき非行を行ってはならない。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80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5BBA-1106-4B18-8491-8680AB12FBD9}"/>
              </a:ext>
            </a:extLst>
          </p:cNvPr>
          <p:cNvSpPr>
            <a:spLocks noGrp="1"/>
          </p:cNvSpPr>
          <p:nvPr>
            <p:ph type="title"/>
          </p:nvPr>
        </p:nvSpPr>
        <p:spPr>
          <a:xfrm>
            <a:off x="555640" y="92092"/>
            <a:ext cx="8399088" cy="436745"/>
          </a:xfrm>
        </p:spPr>
        <p:txBody>
          <a:bodyPr>
            <a:normAutofit/>
          </a:bodyPr>
          <a:lstStyle/>
          <a:p>
            <a:r>
              <a:rPr kumimoji="1" lang="ja-JP" altLang="en-US" dirty="0"/>
              <a:t>通報実績</a:t>
            </a:r>
            <a:r>
              <a:rPr lang="ja-JP" altLang="en-US" dirty="0"/>
              <a:t>（期間：</a:t>
            </a:r>
            <a:r>
              <a:rPr lang="en-US" altLang="ja-JP" dirty="0"/>
              <a:t>2021</a:t>
            </a:r>
            <a:r>
              <a:rPr lang="ja-JP" altLang="en-US" dirty="0"/>
              <a:t>年</a:t>
            </a:r>
            <a:r>
              <a:rPr lang="en-US" altLang="ja-JP" dirty="0"/>
              <a:t>9</a:t>
            </a:r>
            <a:r>
              <a:rPr lang="ja-JP" altLang="en-US" dirty="0"/>
              <a:t>月</a:t>
            </a:r>
            <a:r>
              <a:rPr lang="en-US" altLang="ja-JP" dirty="0"/>
              <a:t>10</a:t>
            </a:r>
            <a:r>
              <a:rPr lang="ja-JP" altLang="en-US" dirty="0"/>
              <a:t>日～</a:t>
            </a:r>
            <a:r>
              <a:rPr lang="en-US" altLang="ja-JP" dirty="0"/>
              <a:t>2022</a:t>
            </a:r>
            <a:r>
              <a:rPr lang="ja-JP" altLang="en-US" dirty="0"/>
              <a:t>年</a:t>
            </a:r>
            <a:r>
              <a:rPr lang="en-US" altLang="ja-JP" dirty="0"/>
              <a:t>6</a:t>
            </a:r>
            <a:r>
              <a:rPr lang="ja-JP" altLang="en-US" dirty="0"/>
              <a:t>月</a:t>
            </a:r>
            <a:r>
              <a:rPr lang="en-US" altLang="ja-JP" dirty="0"/>
              <a:t>30</a:t>
            </a:r>
            <a:r>
              <a:rPr lang="ja-JP" altLang="en-US" dirty="0"/>
              <a:t>日</a:t>
            </a:r>
            <a:r>
              <a:rPr lang="en-US" altLang="ja-JP" dirty="0"/>
              <a:t>=</a:t>
            </a:r>
            <a:r>
              <a:rPr lang="ja-JP" altLang="en-US" dirty="0"/>
              <a:t>約</a:t>
            </a:r>
            <a:r>
              <a:rPr lang="en-US" altLang="ja-JP" dirty="0"/>
              <a:t>10</a:t>
            </a:r>
            <a:r>
              <a:rPr lang="ja-JP" altLang="en-US" dirty="0"/>
              <a:t>か月）</a:t>
            </a:r>
            <a:endParaRPr kumimoji="1" lang="ja-JP" altLang="en-US" dirty="0"/>
          </a:p>
        </p:txBody>
      </p:sp>
      <p:sp>
        <p:nvSpPr>
          <p:cNvPr id="3" name="テキスト ボックス 2">
            <a:extLst>
              <a:ext uri="{FF2B5EF4-FFF2-40B4-BE49-F238E27FC236}">
                <a16:creationId xmlns:a16="http://schemas.microsoft.com/office/drawing/2014/main" id="{7375353E-1D62-4ADB-AA2F-740B795904A1}"/>
              </a:ext>
            </a:extLst>
          </p:cNvPr>
          <p:cNvSpPr txBox="1"/>
          <p:nvPr/>
        </p:nvSpPr>
        <p:spPr>
          <a:xfrm>
            <a:off x="647919" y="736463"/>
            <a:ext cx="2826415" cy="523220"/>
          </a:xfrm>
          <a:prstGeom prst="rect">
            <a:avLst/>
          </a:prstGeom>
          <a:solidFill>
            <a:srgbClr val="FFFF00"/>
          </a:solidFill>
        </p:spPr>
        <p:txBody>
          <a:bodyPr wrap="none" rtlCol="0">
            <a:spAutoFit/>
          </a:bodyPr>
          <a:lstStyle/>
          <a:p>
            <a:r>
              <a:rPr kumimoji="1" lang="ja-JP" altLang="en-US" sz="2800" dirty="0">
                <a:latin typeface="Meiryo UI" panose="020B0604030504040204" pitchFamily="50" charset="-128"/>
                <a:ea typeface="Meiryo UI" panose="020B0604030504040204" pitchFamily="50" charset="-128"/>
              </a:rPr>
              <a:t>通報累計：</a:t>
            </a:r>
            <a:r>
              <a:rPr kumimoji="1" lang="en-US" altLang="ja-JP" sz="2800" b="1" dirty="0">
                <a:latin typeface="Meiryo UI" panose="020B0604030504040204" pitchFamily="50" charset="-128"/>
                <a:ea typeface="Meiryo UI" panose="020B0604030504040204" pitchFamily="50" charset="-128"/>
              </a:rPr>
              <a:t>83</a:t>
            </a:r>
            <a:r>
              <a:rPr kumimoji="1" lang="ja-JP" altLang="en-US" sz="2800" b="1" dirty="0">
                <a:latin typeface="Meiryo UI" panose="020B0604030504040204" pitchFamily="50" charset="-128"/>
                <a:ea typeface="Meiryo UI" panose="020B0604030504040204" pitchFamily="50" charset="-128"/>
              </a:rPr>
              <a:t>件</a:t>
            </a:r>
            <a:endParaRPr kumimoji="1" lang="en-US" altLang="ja-JP" sz="2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3063500-59D1-A120-4F47-27619B9C51B4}"/>
              </a:ext>
            </a:extLst>
          </p:cNvPr>
          <p:cNvPicPr>
            <a:picLocks noChangeAspect="1"/>
          </p:cNvPicPr>
          <p:nvPr/>
        </p:nvPicPr>
        <p:blipFill>
          <a:blip r:embed="rId2"/>
          <a:stretch>
            <a:fillRect/>
          </a:stretch>
        </p:blipFill>
        <p:spPr>
          <a:xfrm>
            <a:off x="914968" y="1453109"/>
            <a:ext cx="8071944" cy="2684846"/>
          </a:xfrm>
          <a:prstGeom prst="rect">
            <a:avLst/>
          </a:prstGeom>
        </p:spPr>
      </p:pic>
      <p:pic>
        <p:nvPicPr>
          <p:cNvPr id="8" name="図 7">
            <a:extLst>
              <a:ext uri="{FF2B5EF4-FFF2-40B4-BE49-F238E27FC236}">
                <a16:creationId xmlns:a16="http://schemas.microsoft.com/office/drawing/2014/main" id="{CA99D1A9-E377-67C7-E828-8380C61387F1}"/>
              </a:ext>
            </a:extLst>
          </p:cNvPr>
          <p:cNvPicPr>
            <a:picLocks noChangeAspect="1"/>
          </p:cNvPicPr>
          <p:nvPr/>
        </p:nvPicPr>
        <p:blipFill>
          <a:blip r:embed="rId3"/>
          <a:stretch>
            <a:fillRect/>
          </a:stretch>
        </p:blipFill>
        <p:spPr>
          <a:xfrm>
            <a:off x="955498" y="4012120"/>
            <a:ext cx="7989469" cy="2595197"/>
          </a:xfrm>
          <a:prstGeom prst="rect">
            <a:avLst/>
          </a:prstGeom>
        </p:spPr>
      </p:pic>
      <p:sp>
        <p:nvSpPr>
          <p:cNvPr id="4" name="テキスト ボックス 3">
            <a:extLst>
              <a:ext uri="{FF2B5EF4-FFF2-40B4-BE49-F238E27FC236}">
                <a16:creationId xmlns:a16="http://schemas.microsoft.com/office/drawing/2014/main" id="{7E10C28C-C9AB-C72F-4364-BE3005C44350}"/>
              </a:ext>
            </a:extLst>
          </p:cNvPr>
          <p:cNvSpPr txBox="1"/>
          <p:nvPr/>
        </p:nvSpPr>
        <p:spPr>
          <a:xfrm>
            <a:off x="3622971" y="745016"/>
            <a:ext cx="6009979"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月はコロナウイルス感染拡大の影響（＝活動停止）により通報</a:t>
            </a:r>
            <a:r>
              <a:rPr kumimoji="1" lang="en-US" altLang="ja-JP" sz="1600" dirty="0">
                <a:latin typeface="Meiryo UI" panose="020B0604030504040204" pitchFamily="50" charset="-128"/>
                <a:ea typeface="Meiryo UI" panose="020B0604030504040204" pitchFamily="50" charset="-128"/>
              </a:rPr>
              <a:t>0</a:t>
            </a:r>
            <a:r>
              <a:rPr kumimoji="1" lang="ja-JP" altLang="en-US" sz="1600" dirty="0">
                <a:latin typeface="Meiryo UI" panose="020B0604030504040204" pitchFamily="50" charset="-128"/>
                <a:ea typeface="Meiryo UI" panose="020B0604030504040204" pitchFamily="50" charset="-128"/>
              </a:rPr>
              <a:t>件</a:t>
            </a:r>
          </a:p>
        </p:txBody>
      </p:sp>
    </p:spTree>
    <p:extLst>
      <p:ext uri="{BB962C8B-B14F-4D97-AF65-F5344CB8AC3E}">
        <p14:creationId xmlns:p14="http://schemas.microsoft.com/office/powerpoint/2010/main" val="216651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5BBA-1106-4B18-8491-8680AB12FBD9}"/>
              </a:ext>
            </a:extLst>
          </p:cNvPr>
          <p:cNvSpPr>
            <a:spLocks noGrp="1"/>
          </p:cNvSpPr>
          <p:nvPr>
            <p:ph type="title"/>
          </p:nvPr>
        </p:nvSpPr>
        <p:spPr>
          <a:xfrm>
            <a:off x="536244" y="92092"/>
            <a:ext cx="8399088" cy="436745"/>
          </a:xfrm>
        </p:spPr>
        <p:txBody>
          <a:bodyPr>
            <a:normAutofit/>
          </a:bodyPr>
          <a:lstStyle/>
          <a:p>
            <a:r>
              <a:rPr kumimoji="1" lang="ja-JP" altLang="en-US" dirty="0"/>
              <a:t>通報</a:t>
            </a:r>
            <a:r>
              <a:rPr lang="ja-JP" altLang="en-US" dirty="0"/>
              <a:t>実績（期間：</a:t>
            </a:r>
            <a:r>
              <a:rPr lang="en-US" altLang="ja-JP" dirty="0"/>
              <a:t>2022</a:t>
            </a:r>
            <a:r>
              <a:rPr lang="ja-JP" altLang="en-US" dirty="0"/>
              <a:t>年</a:t>
            </a:r>
            <a:r>
              <a:rPr lang="en-US" altLang="ja-JP" dirty="0"/>
              <a:t>7</a:t>
            </a:r>
            <a:r>
              <a:rPr lang="ja-JP" altLang="en-US" dirty="0"/>
              <a:t>月</a:t>
            </a:r>
            <a:r>
              <a:rPr lang="en-US" altLang="ja-JP" dirty="0"/>
              <a:t>1</a:t>
            </a:r>
            <a:r>
              <a:rPr lang="ja-JP" altLang="en-US" dirty="0"/>
              <a:t>日～</a:t>
            </a:r>
            <a:r>
              <a:rPr lang="en-US" altLang="ja-JP" dirty="0"/>
              <a:t>2023</a:t>
            </a:r>
            <a:r>
              <a:rPr lang="ja-JP" altLang="en-US" dirty="0"/>
              <a:t>年</a:t>
            </a:r>
            <a:r>
              <a:rPr lang="en-US" altLang="ja-JP" dirty="0"/>
              <a:t>6</a:t>
            </a:r>
            <a:r>
              <a:rPr lang="ja-JP" altLang="en-US" dirty="0"/>
              <a:t>月</a:t>
            </a:r>
            <a:r>
              <a:rPr lang="en-US" altLang="ja-JP" dirty="0"/>
              <a:t>30</a:t>
            </a:r>
            <a:r>
              <a:rPr lang="ja-JP" altLang="en-US" dirty="0"/>
              <a:t>日）</a:t>
            </a:r>
            <a:endParaRPr kumimoji="1" lang="ja-JP" altLang="en-US" dirty="0"/>
          </a:p>
        </p:txBody>
      </p:sp>
      <p:sp>
        <p:nvSpPr>
          <p:cNvPr id="3" name="テキスト ボックス 2">
            <a:extLst>
              <a:ext uri="{FF2B5EF4-FFF2-40B4-BE49-F238E27FC236}">
                <a16:creationId xmlns:a16="http://schemas.microsoft.com/office/drawing/2014/main" id="{7375353E-1D62-4ADB-AA2F-740B795904A1}"/>
              </a:ext>
            </a:extLst>
          </p:cNvPr>
          <p:cNvSpPr txBox="1"/>
          <p:nvPr/>
        </p:nvSpPr>
        <p:spPr>
          <a:xfrm>
            <a:off x="635995" y="809905"/>
            <a:ext cx="5889754" cy="461665"/>
          </a:xfrm>
          <a:prstGeom prst="rect">
            <a:avLst/>
          </a:prstGeom>
          <a:solidFill>
            <a:srgbClr val="FFFF00"/>
          </a:solid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通報累計：</a:t>
            </a:r>
            <a:r>
              <a:rPr lang="en-US" altLang="ja-JP" sz="2400" b="1" dirty="0">
                <a:latin typeface="Meiryo UI" panose="020B0604030504040204" pitchFamily="50" charset="-128"/>
                <a:ea typeface="Meiryo UI" panose="020B0604030504040204" pitchFamily="50" charset="-128"/>
              </a:rPr>
              <a:t>171</a:t>
            </a:r>
            <a:r>
              <a:rPr kumimoji="1" lang="ja-JP" altLang="en-US" sz="2400" b="1" dirty="0">
                <a:latin typeface="Meiryo UI" panose="020B0604030504040204" pitchFamily="50" charset="-128"/>
                <a:ea typeface="Meiryo UI" panose="020B0604030504040204" pitchFamily="50" charset="-128"/>
              </a:rPr>
              <a:t>件　</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昨対比　約</a:t>
            </a:r>
            <a:r>
              <a:rPr kumimoji="1" lang="en-US" altLang="ja-JP" sz="2400" b="1" dirty="0">
                <a:latin typeface="Meiryo UI" panose="020B0604030504040204" pitchFamily="50" charset="-128"/>
                <a:ea typeface="Meiryo UI" panose="020B0604030504040204" pitchFamily="50" charset="-128"/>
              </a:rPr>
              <a:t>206%</a:t>
            </a:r>
            <a:r>
              <a:rPr kumimoji="1" lang="ja-JP" altLang="en-US" sz="2400" b="1" dirty="0">
                <a:latin typeface="Meiryo UI" panose="020B0604030504040204" pitchFamily="50" charset="-128"/>
                <a:ea typeface="Meiryo UI" panose="020B0604030504040204" pitchFamily="50" charset="-128"/>
              </a:rPr>
              <a:t>増</a:t>
            </a:r>
            <a:endParaRPr kumimoji="1" lang="en-US" altLang="ja-JP" sz="24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3DAB64C-7B57-AA7D-5B0F-25598899959C}"/>
              </a:ext>
            </a:extLst>
          </p:cNvPr>
          <p:cNvPicPr>
            <a:picLocks noChangeAspect="1"/>
          </p:cNvPicPr>
          <p:nvPr/>
        </p:nvPicPr>
        <p:blipFill>
          <a:blip r:embed="rId2"/>
          <a:stretch>
            <a:fillRect/>
          </a:stretch>
        </p:blipFill>
        <p:spPr>
          <a:xfrm>
            <a:off x="1852863" y="3903158"/>
            <a:ext cx="6200274" cy="2862750"/>
          </a:xfrm>
          <a:prstGeom prst="rect">
            <a:avLst/>
          </a:prstGeom>
        </p:spPr>
      </p:pic>
      <p:pic>
        <p:nvPicPr>
          <p:cNvPr id="6" name="図 5">
            <a:extLst>
              <a:ext uri="{FF2B5EF4-FFF2-40B4-BE49-F238E27FC236}">
                <a16:creationId xmlns:a16="http://schemas.microsoft.com/office/drawing/2014/main" id="{F7C10F4B-C430-3F0C-DFC7-C1296CA6B430}"/>
              </a:ext>
            </a:extLst>
          </p:cNvPr>
          <p:cNvPicPr>
            <a:picLocks noChangeAspect="1"/>
          </p:cNvPicPr>
          <p:nvPr/>
        </p:nvPicPr>
        <p:blipFill>
          <a:blip r:embed="rId3"/>
          <a:stretch>
            <a:fillRect/>
          </a:stretch>
        </p:blipFill>
        <p:spPr>
          <a:xfrm>
            <a:off x="1183689" y="1324624"/>
            <a:ext cx="7571874" cy="2825068"/>
          </a:xfrm>
          <a:prstGeom prst="rect">
            <a:avLst/>
          </a:prstGeom>
        </p:spPr>
      </p:pic>
    </p:spTree>
    <p:extLst>
      <p:ext uri="{BB962C8B-B14F-4D97-AF65-F5344CB8AC3E}">
        <p14:creationId xmlns:p14="http://schemas.microsoft.com/office/powerpoint/2010/main" val="310733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5BBA-1106-4B18-8491-8680AB12FBD9}"/>
              </a:ext>
            </a:extLst>
          </p:cNvPr>
          <p:cNvSpPr>
            <a:spLocks noGrp="1"/>
          </p:cNvSpPr>
          <p:nvPr>
            <p:ph type="title"/>
          </p:nvPr>
        </p:nvSpPr>
        <p:spPr>
          <a:xfrm>
            <a:off x="544560" y="92101"/>
            <a:ext cx="8399088" cy="436745"/>
          </a:xfrm>
        </p:spPr>
        <p:txBody>
          <a:bodyPr>
            <a:normAutofit/>
          </a:bodyPr>
          <a:lstStyle/>
          <a:p>
            <a:r>
              <a:rPr kumimoji="1" lang="ja-JP" altLang="en-US" dirty="0"/>
              <a:t>通報</a:t>
            </a:r>
            <a:r>
              <a:rPr lang="ja-JP" altLang="en-US" dirty="0"/>
              <a:t>実績（</a:t>
            </a:r>
            <a:r>
              <a:rPr lang="en-US" altLang="ja-JP" dirty="0"/>
              <a:t>2022</a:t>
            </a:r>
            <a:r>
              <a:rPr lang="ja-JP" altLang="en-US" dirty="0"/>
              <a:t>年度　調査要否の内訳）</a:t>
            </a:r>
            <a:endParaRPr kumimoji="1" lang="ja-JP" altLang="en-US" dirty="0"/>
          </a:p>
        </p:txBody>
      </p:sp>
      <p:pic>
        <p:nvPicPr>
          <p:cNvPr id="5" name="図 4">
            <a:extLst>
              <a:ext uri="{FF2B5EF4-FFF2-40B4-BE49-F238E27FC236}">
                <a16:creationId xmlns:a16="http://schemas.microsoft.com/office/drawing/2014/main" id="{4740C7A5-826B-94DB-6927-F1DC3595D09B}"/>
              </a:ext>
            </a:extLst>
          </p:cNvPr>
          <p:cNvPicPr>
            <a:picLocks noChangeAspect="1"/>
          </p:cNvPicPr>
          <p:nvPr/>
        </p:nvPicPr>
        <p:blipFill>
          <a:blip r:embed="rId2"/>
          <a:stretch>
            <a:fillRect/>
          </a:stretch>
        </p:blipFill>
        <p:spPr>
          <a:xfrm>
            <a:off x="710810" y="1417333"/>
            <a:ext cx="7163421" cy="5273497"/>
          </a:xfrm>
          <a:prstGeom prst="rect">
            <a:avLst/>
          </a:prstGeom>
        </p:spPr>
      </p:pic>
      <p:sp>
        <p:nvSpPr>
          <p:cNvPr id="6" name="スクロール: 縦 5">
            <a:extLst>
              <a:ext uri="{FF2B5EF4-FFF2-40B4-BE49-F238E27FC236}">
                <a16:creationId xmlns:a16="http://schemas.microsoft.com/office/drawing/2014/main" id="{6335EAE8-49DD-EC86-F33E-7C64A4EFB5DB}"/>
              </a:ext>
            </a:extLst>
          </p:cNvPr>
          <p:cNvSpPr/>
          <p:nvPr/>
        </p:nvSpPr>
        <p:spPr>
          <a:xfrm>
            <a:off x="4184559" y="817268"/>
            <a:ext cx="5595149" cy="3692314"/>
          </a:xfrm>
          <a:prstGeom prst="verticalScroll">
            <a:avLst>
              <a:gd name="adj" fmla="val 125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u="sng" dirty="0">
                <a:solidFill>
                  <a:srgbClr val="FF0000"/>
                </a:solidFill>
                <a:latin typeface="Meiryo UI" panose="020B0604030504040204" pitchFamily="50" charset="-128"/>
                <a:ea typeface="Meiryo UI" panose="020B0604030504040204" pitchFamily="50" charset="-128"/>
              </a:rPr>
              <a:t>約</a:t>
            </a:r>
            <a:r>
              <a:rPr lang="en-US" altLang="ja-JP" sz="2000" b="1" u="sng" dirty="0">
                <a:solidFill>
                  <a:srgbClr val="FF0000"/>
                </a:solidFill>
                <a:latin typeface="Meiryo UI" panose="020B0604030504040204" pitchFamily="50" charset="-128"/>
                <a:ea typeface="Meiryo UI" panose="020B0604030504040204" pitchFamily="50" charset="-128"/>
              </a:rPr>
              <a:t>75%</a:t>
            </a:r>
            <a:r>
              <a:rPr lang="ja-JP" altLang="en-US" sz="2000" b="1" u="sng" dirty="0">
                <a:solidFill>
                  <a:srgbClr val="FF0000"/>
                </a:solidFill>
                <a:latin typeface="Meiryo UI" panose="020B0604030504040204" pitchFamily="50" charset="-128"/>
                <a:ea typeface="Meiryo UI" panose="020B0604030504040204" pitchFamily="50" charset="-128"/>
              </a:rPr>
              <a:t>は調査否となっている</a:t>
            </a:r>
            <a:endParaRPr lang="en-US" altLang="ja-JP" sz="2000" b="1" u="sng" dirty="0">
              <a:solidFill>
                <a:srgbClr val="FF0000"/>
              </a:solidFill>
              <a:latin typeface="Meiryo UI" panose="020B0604030504040204" pitchFamily="50" charset="-128"/>
              <a:ea typeface="Meiryo UI" panose="020B0604030504040204" pitchFamily="50" charset="-128"/>
            </a:endParaRPr>
          </a:p>
          <a:p>
            <a:pPr algn="ctr"/>
            <a:endParaRPr lang="en-US" altLang="ja-JP" b="1" dirty="0">
              <a:solidFill>
                <a:srgbClr val="FF0000"/>
              </a:solidFill>
            </a:endParaRPr>
          </a:p>
          <a:p>
            <a:pPr algn="ctr"/>
            <a:endParaRPr kumimoji="1" lang="en-US" altLang="ja-JP" b="1" dirty="0">
              <a:solidFill>
                <a:srgbClr val="FF0000"/>
              </a:solidFill>
            </a:endParaRPr>
          </a:p>
          <a:p>
            <a:pPr algn="ctr"/>
            <a:endParaRPr lang="en-US" altLang="ja-JP" b="1" dirty="0">
              <a:solidFill>
                <a:srgbClr val="FF0000"/>
              </a:solidFill>
            </a:endParaRPr>
          </a:p>
          <a:p>
            <a:pPr algn="ctr"/>
            <a:endParaRPr kumimoji="1" lang="en-US" altLang="ja-JP" b="1" dirty="0">
              <a:solidFill>
                <a:srgbClr val="FF0000"/>
              </a:solidFill>
            </a:endParaRPr>
          </a:p>
          <a:p>
            <a:pPr algn="ctr"/>
            <a:endParaRPr lang="en-US" altLang="ja-JP" b="1" dirty="0">
              <a:solidFill>
                <a:srgbClr val="FF0000"/>
              </a:solidFill>
            </a:endParaRPr>
          </a:p>
          <a:p>
            <a:pPr algn="ctr"/>
            <a:endParaRPr kumimoji="1" lang="en-US" altLang="ja-JP" b="1" dirty="0">
              <a:solidFill>
                <a:srgbClr val="FF0000"/>
              </a:solidFill>
            </a:endParaRPr>
          </a:p>
          <a:p>
            <a:pPr algn="ctr"/>
            <a:endParaRPr lang="en-US" altLang="ja-JP" b="1" dirty="0">
              <a:solidFill>
                <a:srgbClr val="FF0000"/>
              </a:solidFill>
            </a:endParaRPr>
          </a:p>
          <a:p>
            <a:pPr algn="ctr"/>
            <a:endParaRPr kumimoji="1" lang="en-US" altLang="ja-JP" b="1" dirty="0">
              <a:solidFill>
                <a:srgbClr val="FF0000"/>
              </a:solidFill>
            </a:endParaRPr>
          </a:p>
          <a:p>
            <a:pPr algn="ct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D6800A62-C626-CE83-504C-71F0CAED6769}"/>
              </a:ext>
            </a:extLst>
          </p:cNvPr>
          <p:cNvSpPr txBox="1"/>
          <p:nvPr/>
        </p:nvSpPr>
        <p:spPr>
          <a:xfrm>
            <a:off x="4732110" y="1772788"/>
            <a:ext cx="1649811" cy="369332"/>
          </a:xfrm>
          <a:prstGeom prst="rect">
            <a:avLst/>
          </a:prstGeom>
          <a:solidFill>
            <a:srgbClr val="FFFF00"/>
          </a:solidFill>
        </p:spPr>
        <p:txBody>
          <a:bodyPr wrap="none" rtlCol="0">
            <a:spAutoFit/>
          </a:bodyPr>
          <a:lstStyle/>
          <a:p>
            <a:r>
              <a:rPr lang="ja-JP" altLang="en-US" dirty="0">
                <a:latin typeface="Meiryo UI" panose="020B0604030504040204" pitchFamily="50" charset="-128"/>
                <a:ea typeface="Meiryo UI" panose="020B0604030504040204" pitchFamily="50" charset="-128"/>
              </a:rPr>
              <a:t>調査要</a:t>
            </a:r>
            <a:r>
              <a:rPr kumimoji="1" lang="ja-JP" altLang="en-US"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36</a:t>
            </a:r>
            <a:r>
              <a:rPr kumimoji="1" lang="ja-JP" altLang="en-US" b="1" dirty="0">
                <a:latin typeface="Meiryo UI" panose="020B0604030504040204" pitchFamily="50" charset="-128"/>
                <a:ea typeface="Meiryo UI" panose="020B0604030504040204" pitchFamily="50" charset="-128"/>
              </a:rPr>
              <a:t>件</a:t>
            </a:r>
            <a:endParaRPr kumimoji="1" lang="en-US" altLang="ja-JP"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E7F9104-2EAB-290E-6E24-3B02EC59929F}"/>
              </a:ext>
            </a:extLst>
          </p:cNvPr>
          <p:cNvSpPr txBox="1"/>
          <p:nvPr/>
        </p:nvSpPr>
        <p:spPr>
          <a:xfrm>
            <a:off x="6705763" y="837881"/>
            <a:ext cx="630301"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メモ</a:t>
            </a:r>
          </a:p>
        </p:txBody>
      </p:sp>
      <p:sp>
        <p:nvSpPr>
          <p:cNvPr id="11" name="テキスト ボックス 10">
            <a:extLst>
              <a:ext uri="{FF2B5EF4-FFF2-40B4-BE49-F238E27FC236}">
                <a16:creationId xmlns:a16="http://schemas.microsoft.com/office/drawing/2014/main" id="{39194B29-7FF0-A9F4-B6B9-FA20C9CF6134}"/>
              </a:ext>
            </a:extLst>
          </p:cNvPr>
          <p:cNvSpPr txBox="1"/>
          <p:nvPr/>
        </p:nvSpPr>
        <p:spPr>
          <a:xfrm>
            <a:off x="4732110" y="3080790"/>
            <a:ext cx="1805302" cy="369332"/>
          </a:xfrm>
          <a:prstGeom prst="rect">
            <a:avLst/>
          </a:prstGeom>
          <a:solidFill>
            <a:srgbClr val="FFFF00"/>
          </a:solidFill>
        </p:spPr>
        <p:txBody>
          <a:bodyPr wrap="none" rtlCol="0">
            <a:spAutoFit/>
          </a:bodyPr>
          <a:lstStyle/>
          <a:p>
            <a:r>
              <a:rPr lang="ja-JP" altLang="en-US" dirty="0">
                <a:latin typeface="Meiryo UI" panose="020B0604030504040204" pitchFamily="50" charset="-128"/>
                <a:ea typeface="Meiryo UI" panose="020B0604030504040204" pitchFamily="50" charset="-128"/>
              </a:rPr>
              <a:t>調査否</a:t>
            </a:r>
            <a:r>
              <a:rPr kumimoji="1" lang="ja-JP" altLang="en-US"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128</a:t>
            </a:r>
            <a:r>
              <a:rPr kumimoji="1" lang="ja-JP" altLang="en-US" b="1" dirty="0">
                <a:latin typeface="Meiryo UI" panose="020B0604030504040204" pitchFamily="50" charset="-128"/>
                <a:ea typeface="Meiryo UI" panose="020B0604030504040204" pitchFamily="50" charset="-128"/>
              </a:rPr>
              <a:t>件</a:t>
            </a:r>
            <a:endParaRPr kumimoji="1"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2D2BBF5-999F-3911-4D6A-C0FFF83C9B56}"/>
              </a:ext>
            </a:extLst>
          </p:cNvPr>
          <p:cNvSpPr txBox="1"/>
          <p:nvPr/>
        </p:nvSpPr>
        <p:spPr>
          <a:xfrm>
            <a:off x="4732111" y="2113809"/>
            <a:ext cx="4630504" cy="892552"/>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rPr>
              <a:t>・</a:t>
            </a:r>
            <a:r>
              <a:rPr kumimoji="1" lang="en-US" altLang="ja-JP" sz="1300" b="1" dirty="0">
                <a:latin typeface="Meiryo UI" panose="020B0604030504040204" pitchFamily="50" charset="-128"/>
                <a:ea typeface="Meiryo UI" panose="020B0604030504040204" pitchFamily="50" charset="-128"/>
              </a:rPr>
              <a:t>JBA</a:t>
            </a:r>
            <a:r>
              <a:rPr kumimoji="1" lang="ja-JP" altLang="en-US" sz="1300" b="1" dirty="0">
                <a:latin typeface="Meiryo UI" panose="020B0604030504040204" pitchFamily="50" charset="-128"/>
                <a:ea typeface="Meiryo UI" panose="020B0604030504040204" pitchFamily="50" charset="-128"/>
              </a:rPr>
              <a:t>裁定／規律委員会に調査を付託：</a:t>
            </a:r>
            <a:r>
              <a:rPr lang="en-US" altLang="ja-JP" sz="1300" b="1" dirty="0">
                <a:latin typeface="Meiryo UI" panose="020B0604030504040204" pitchFamily="50" charset="-128"/>
                <a:ea typeface="Meiryo UI" panose="020B0604030504040204" pitchFamily="50" charset="-128"/>
              </a:rPr>
              <a:t>17</a:t>
            </a:r>
            <a:r>
              <a:rPr kumimoji="1" lang="ja-JP" altLang="en-US" sz="1300" b="1" dirty="0">
                <a:latin typeface="Meiryo UI" panose="020B0604030504040204" pitchFamily="50" charset="-128"/>
                <a:ea typeface="Meiryo UI" panose="020B0604030504040204" pitchFamily="50" charset="-128"/>
              </a:rPr>
              <a:t>件</a:t>
            </a:r>
            <a:endParaRPr kumimoji="1" lang="en-US" altLang="ja-JP" sz="1300" b="1" dirty="0">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（うち、理事会答申に至ったもの</a:t>
            </a:r>
            <a:r>
              <a:rPr lang="en-US" altLang="ja-JP" sz="1300" b="1" dirty="0">
                <a:latin typeface="Meiryo UI" panose="020B0604030504040204" pitchFamily="50" charset="-128"/>
                <a:ea typeface="Meiryo UI" panose="020B0604030504040204" pitchFamily="50" charset="-128"/>
              </a:rPr>
              <a:t>4</a:t>
            </a:r>
            <a:r>
              <a:rPr kumimoji="1" lang="ja-JP" altLang="en-US" sz="1300" b="1" dirty="0">
                <a:latin typeface="Meiryo UI" panose="020B0604030504040204" pitchFamily="50" charset="-128"/>
                <a:ea typeface="Meiryo UI" panose="020B0604030504040204" pitchFamily="50" charset="-128"/>
              </a:rPr>
              <a:t>件、審議中</a:t>
            </a:r>
            <a:r>
              <a:rPr lang="en-US" altLang="ja-JP" sz="1300" b="1" dirty="0">
                <a:latin typeface="Meiryo UI" panose="020B0604030504040204" pitchFamily="50" charset="-128"/>
                <a:ea typeface="Meiryo UI" panose="020B0604030504040204" pitchFamily="50" charset="-128"/>
              </a:rPr>
              <a:t>13</a:t>
            </a:r>
            <a:r>
              <a:rPr kumimoji="1" lang="ja-JP" altLang="en-US" sz="1300" b="1" dirty="0">
                <a:latin typeface="Meiryo UI" panose="020B0604030504040204" pitchFamily="50" charset="-128"/>
                <a:ea typeface="Meiryo UI" panose="020B0604030504040204" pitchFamily="50" charset="-128"/>
              </a:rPr>
              <a:t>件）</a:t>
            </a:r>
            <a:endParaRPr kumimoji="1"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＜参考＞</a:t>
            </a:r>
            <a:r>
              <a:rPr lang="en-US" altLang="ja-JP" sz="1300" b="1" dirty="0">
                <a:latin typeface="Meiryo UI" panose="020B0604030504040204" pitchFamily="50" charset="-128"/>
                <a:ea typeface="Meiryo UI" panose="020B0604030504040204" pitchFamily="50" charset="-128"/>
              </a:rPr>
              <a:t>2021</a:t>
            </a:r>
            <a:r>
              <a:rPr lang="ja-JP" altLang="en-US" sz="1300" b="1" dirty="0">
                <a:latin typeface="Meiryo UI" panose="020B0604030504040204" pitchFamily="50" charset="-128"/>
                <a:ea typeface="Meiryo UI" panose="020B0604030504040204" pitchFamily="50" charset="-128"/>
              </a:rPr>
              <a:t>年度　答申</a:t>
            </a:r>
            <a:r>
              <a:rPr lang="en-US" altLang="ja-JP" sz="1300" b="1" dirty="0">
                <a:latin typeface="Meiryo UI" panose="020B0604030504040204" pitchFamily="50" charset="-128"/>
                <a:ea typeface="Meiryo UI" panose="020B0604030504040204" pitchFamily="50" charset="-128"/>
              </a:rPr>
              <a:t>18</a:t>
            </a:r>
            <a:r>
              <a:rPr lang="ja-JP" altLang="en-US" sz="1300" b="1" dirty="0">
                <a:latin typeface="Meiryo UI" panose="020B0604030504040204" pitchFamily="50" charset="-128"/>
                <a:ea typeface="Meiryo UI" panose="020B0604030504040204" pitchFamily="50" charset="-128"/>
              </a:rPr>
              <a:t>件　⇒　</a:t>
            </a:r>
            <a:r>
              <a:rPr lang="en-US" altLang="ja-JP" sz="1300" b="1" dirty="0">
                <a:latin typeface="Meiryo UI" panose="020B0604030504040204" pitchFamily="50" charset="-128"/>
                <a:ea typeface="Meiryo UI" panose="020B0604030504040204" pitchFamily="50" charset="-128"/>
              </a:rPr>
              <a:t>2022</a:t>
            </a:r>
            <a:r>
              <a:rPr lang="ja-JP" altLang="en-US" sz="1300" b="1" dirty="0">
                <a:latin typeface="Meiryo UI" panose="020B0604030504040204" pitchFamily="50" charset="-128"/>
                <a:ea typeface="Meiryo UI" panose="020B0604030504040204" pitchFamily="50" charset="-128"/>
              </a:rPr>
              <a:t>年度　答申</a:t>
            </a:r>
            <a:r>
              <a:rPr lang="en-US" altLang="ja-JP" sz="1300" b="1" dirty="0">
                <a:latin typeface="Meiryo UI" panose="020B0604030504040204" pitchFamily="50" charset="-128"/>
                <a:ea typeface="Meiryo UI" panose="020B0604030504040204" pitchFamily="50" charset="-128"/>
              </a:rPr>
              <a:t>19</a:t>
            </a:r>
            <a:r>
              <a:rPr lang="ja-JP" altLang="en-US" sz="1300" b="1" dirty="0">
                <a:latin typeface="Meiryo UI" panose="020B0604030504040204" pitchFamily="50" charset="-128"/>
                <a:ea typeface="Meiryo UI" panose="020B0604030504040204" pitchFamily="50" charset="-128"/>
              </a:rPr>
              <a:t>件</a:t>
            </a:r>
            <a:endParaRPr kumimoji="1" lang="en-US" altLang="ja-JP" sz="1300" b="1" dirty="0">
              <a:latin typeface="Meiryo UI" panose="020B0604030504040204" pitchFamily="50" charset="-128"/>
              <a:ea typeface="Meiryo UI" panose="020B0604030504040204" pitchFamily="50" charset="-128"/>
            </a:endParaRPr>
          </a:p>
          <a:p>
            <a:r>
              <a:rPr kumimoji="1" lang="ja-JP" altLang="en-US" sz="1300" b="1" u="sng" dirty="0">
                <a:solidFill>
                  <a:srgbClr val="FF0000"/>
                </a:solidFill>
                <a:latin typeface="Meiryo UI" panose="020B0604030504040204" pitchFamily="50" charset="-128"/>
                <a:ea typeface="Meiryo UI" panose="020B0604030504040204" pitchFamily="50" charset="-128"/>
              </a:rPr>
              <a:t>・</a:t>
            </a:r>
            <a:r>
              <a:rPr lang="en-US" altLang="ja-JP" sz="1300" b="1" u="sng" dirty="0">
                <a:solidFill>
                  <a:srgbClr val="FF0000"/>
                </a:solidFill>
                <a:latin typeface="Meiryo UI" panose="020B0604030504040204" pitchFamily="50" charset="-128"/>
                <a:ea typeface="Meiryo UI" panose="020B0604030504040204" pitchFamily="50" charset="-128"/>
              </a:rPr>
              <a:t>P</a:t>
            </a:r>
            <a:r>
              <a:rPr kumimoji="1" lang="en-US" altLang="ja-JP" sz="1300" b="1" u="sng" dirty="0">
                <a:solidFill>
                  <a:srgbClr val="FF0000"/>
                </a:solidFill>
                <a:latin typeface="Meiryo UI" panose="020B0604030504040204" pitchFamily="50" charset="-128"/>
                <a:ea typeface="Meiryo UI" panose="020B0604030504040204" pitchFamily="50" charset="-128"/>
              </a:rPr>
              <a:t>BA</a:t>
            </a:r>
            <a:r>
              <a:rPr kumimoji="1" lang="ja-JP" altLang="en-US" sz="1300" b="1" u="sng" dirty="0">
                <a:solidFill>
                  <a:srgbClr val="FF0000"/>
                </a:solidFill>
                <a:latin typeface="Meiryo UI" panose="020B0604030504040204" pitchFamily="50" charset="-128"/>
                <a:ea typeface="Meiryo UI" panose="020B0604030504040204" pitchFamily="50" charset="-128"/>
              </a:rPr>
              <a:t>等に調査を付託：</a:t>
            </a:r>
            <a:r>
              <a:rPr lang="en-US" altLang="ja-JP" sz="1300" b="1" u="sng" dirty="0">
                <a:solidFill>
                  <a:srgbClr val="FF0000"/>
                </a:solidFill>
                <a:latin typeface="Meiryo UI" panose="020B0604030504040204" pitchFamily="50" charset="-128"/>
                <a:ea typeface="Meiryo UI" panose="020B0604030504040204" pitchFamily="50" charset="-128"/>
              </a:rPr>
              <a:t>19</a:t>
            </a:r>
            <a:r>
              <a:rPr kumimoji="1" lang="ja-JP" altLang="en-US" sz="1300" b="1" u="sng" dirty="0">
                <a:solidFill>
                  <a:srgbClr val="FF0000"/>
                </a:solidFill>
                <a:latin typeface="Meiryo UI" panose="020B0604030504040204" pitchFamily="50" charset="-128"/>
                <a:ea typeface="Meiryo UI" panose="020B0604030504040204" pitchFamily="50" charset="-128"/>
              </a:rPr>
              <a:t>件</a:t>
            </a:r>
            <a:endParaRPr kumimoji="1" lang="en-US" altLang="ja-JP" sz="1300" b="1" u="sng"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8EC0882-6C8E-EC82-ADC4-42DD6B2EDA56}"/>
              </a:ext>
            </a:extLst>
          </p:cNvPr>
          <p:cNvSpPr txBox="1"/>
          <p:nvPr/>
        </p:nvSpPr>
        <p:spPr>
          <a:xfrm>
            <a:off x="4732110" y="3526346"/>
            <a:ext cx="4370326" cy="692497"/>
          </a:xfrm>
          <a:prstGeom prst="rect">
            <a:avLst/>
          </a:prstGeom>
          <a:noFill/>
        </p:spPr>
        <p:txBody>
          <a:bodyPr wrap="square" rtlCol="0">
            <a:spAutoFit/>
          </a:bodyPr>
          <a:lstStyle/>
          <a:p>
            <a:r>
              <a:rPr lang="ja-JP" altLang="en-US" sz="1300" b="1" u="sng" dirty="0">
                <a:solidFill>
                  <a:srgbClr val="FF0000"/>
                </a:solidFill>
                <a:latin typeface="Meiryo UI" panose="020B0604030504040204" pitchFamily="50" charset="-128"/>
                <a:ea typeface="Meiryo UI" panose="020B0604030504040204" pitchFamily="50" charset="-128"/>
              </a:rPr>
              <a:t>・</a:t>
            </a:r>
            <a:r>
              <a:rPr kumimoji="1" lang="ja-JP" altLang="en-US" sz="1300" b="1" u="sng" dirty="0">
                <a:solidFill>
                  <a:srgbClr val="FF0000"/>
                </a:solidFill>
                <a:latin typeface="Meiryo UI" panose="020B0604030504040204" pitchFamily="50" charset="-128"/>
                <a:ea typeface="Meiryo UI" panose="020B0604030504040204" pitchFamily="50" charset="-128"/>
              </a:rPr>
              <a:t>調査否となったものであっても、案件によっては所属</a:t>
            </a:r>
            <a:r>
              <a:rPr kumimoji="1" lang="en-US" altLang="ja-JP" sz="1300" b="1" u="sng" dirty="0">
                <a:solidFill>
                  <a:srgbClr val="FF0000"/>
                </a:solidFill>
                <a:latin typeface="Meiryo UI" panose="020B0604030504040204" pitchFamily="50" charset="-128"/>
                <a:ea typeface="Meiryo UI" panose="020B0604030504040204" pitchFamily="50" charset="-128"/>
              </a:rPr>
              <a:t>PBA</a:t>
            </a:r>
            <a:r>
              <a:rPr kumimoji="1" lang="ja-JP" altLang="en-US" sz="1300" b="1" u="sng" dirty="0">
                <a:solidFill>
                  <a:srgbClr val="FF0000"/>
                </a:solidFill>
                <a:latin typeface="Meiryo UI" panose="020B0604030504040204" pitchFamily="50" charset="-128"/>
                <a:ea typeface="Meiryo UI" panose="020B0604030504040204" pitchFamily="50" charset="-128"/>
              </a:rPr>
              <a:t>等</a:t>
            </a:r>
            <a:r>
              <a:rPr lang="ja-JP" altLang="en-US" sz="1300" b="1" u="sng" dirty="0">
                <a:solidFill>
                  <a:srgbClr val="FF0000"/>
                </a:solidFill>
                <a:latin typeface="Meiryo UI" panose="020B0604030504040204" pitchFamily="50" charset="-128"/>
                <a:ea typeface="Meiryo UI" panose="020B0604030504040204" pitchFamily="50" charset="-128"/>
              </a:rPr>
              <a:t>に</a:t>
            </a:r>
            <a:endParaRPr kumimoji="1" lang="en-US" altLang="ja-JP" sz="1300" b="1" u="sng" dirty="0">
              <a:solidFill>
                <a:srgbClr val="FF0000"/>
              </a:solidFill>
              <a:latin typeface="Meiryo UI" panose="020B0604030504040204" pitchFamily="50" charset="-128"/>
              <a:ea typeface="Meiryo UI" panose="020B0604030504040204" pitchFamily="50" charset="-128"/>
            </a:endParaRPr>
          </a:p>
          <a:p>
            <a:r>
              <a:rPr kumimoji="1" lang="ja-JP" altLang="en-US" sz="1300" b="1" dirty="0">
                <a:solidFill>
                  <a:srgbClr val="FF0000"/>
                </a:solidFill>
                <a:latin typeface="Meiryo UI" panose="020B0604030504040204" pitchFamily="50" charset="-128"/>
                <a:ea typeface="Meiryo UI" panose="020B0604030504040204" pitchFamily="50" charset="-128"/>
              </a:rPr>
              <a:t> </a:t>
            </a:r>
            <a:r>
              <a:rPr kumimoji="1" lang="ja-JP" altLang="en-US" sz="1300" b="1" u="sng" dirty="0">
                <a:solidFill>
                  <a:srgbClr val="FF0000"/>
                </a:solidFill>
                <a:latin typeface="Meiryo UI" panose="020B0604030504040204" pitchFamily="50" charset="-128"/>
                <a:ea typeface="Meiryo UI" panose="020B0604030504040204" pitchFamily="50" charset="-128"/>
              </a:rPr>
              <a:t>情報共有を行い、注意喚起や指導状況を確認</a:t>
            </a:r>
            <a:r>
              <a:rPr lang="ja-JP" altLang="en-US" sz="1300" b="1" u="sng" dirty="0">
                <a:solidFill>
                  <a:srgbClr val="FF0000"/>
                </a:solidFill>
                <a:latin typeface="Meiryo UI" panose="020B0604030504040204" pitchFamily="50" charset="-128"/>
                <a:ea typeface="Meiryo UI" panose="020B0604030504040204" pitchFamily="50" charset="-128"/>
              </a:rPr>
              <a:t>する</a:t>
            </a:r>
            <a:r>
              <a:rPr kumimoji="1" lang="ja-JP" altLang="en-US" sz="1300" b="1" u="sng" dirty="0">
                <a:solidFill>
                  <a:srgbClr val="FF0000"/>
                </a:solidFill>
                <a:latin typeface="Meiryo UI" panose="020B0604030504040204" pitchFamily="50" charset="-128"/>
                <a:ea typeface="Meiryo UI" panose="020B0604030504040204" pitchFamily="50" charset="-128"/>
              </a:rPr>
              <a:t>など、</a:t>
            </a:r>
            <a:endParaRPr kumimoji="1" lang="en-US" altLang="ja-JP" sz="1300" b="1" u="sng" dirty="0">
              <a:solidFill>
                <a:srgbClr val="FF0000"/>
              </a:solidFill>
              <a:latin typeface="Meiryo UI" panose="020B0604030504040204" pitchFamily="50" charset="-128"/>
              <a:ea typeface="Meiryo UI" panose="020B0604030504040204" pitchFamily="50" charset="-128"/>
            </a:endParaRPr>
          </a:p>
          <a:p>
            <a:r>
              <a:rPr kumimoji="1" lang="ja-JP" altLang="en-US" sz="1300" b="1" dirty="0">
                <a:solidFill>
                  <a:srgbClr val="FF0000"/>
                </a:solidFill>
                <a:latin typeface="Meiryo UI" panose="020B0604030504040204" pitchFamily="50" charset="-128"/>
                <a:ea typeface="Meiryo UI" panose="020B0604030504040204" pitchFamily="50" charset="-128"/>
              </a:rPr>
              <a:t> </a:t>
            </a:r>
            <a:r>
              <a:rPr kumimoji="1" lang="ja-JP" altLang="en-US" sz="1300" b="1" u="sng" dirty="0">
                <a:solidFill>
                  <a:srgbClr val="FF0000"/>
                </a:solidFill>
                <a:latin typeface="Meiryo UI" panose="020B0604030504040204" pitchFamily="50" charset="-128"/>
                <a:ea typeface="Meiryo UI" panose="020B0604030504040204" pitchFamily="50" charset="-128"/>
              </a:rPr>
              <a:t>何らかの対応を行っている。</a:t>
            </a:r>
            <a:r>
              <a:rPr lang="ja-JP" altLang="en-US" sz="1300" b="1" u="sng" dirty="0">
                <a:solidFill>
                  <a:srgbClr val="FF0000"/>
                </a:solidFill>
                <a:latin typeface="Meiryo UI" panose="020B0604030504040204" pitchFamily="50" charset="-128"/>
                <a:ea typeface="Meiryo UI" panose="020B0604030504040204" pitchFamily="50" charset="-128"/>
              </a:rPr>
              <a:t>　</a:t>
            </a:r>
            <a:endParaRPr kumimoji="1" lang="en-US" altLang="ja-JP" sz="1300" b="1" u="sng"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2904A7C-FB72-9DAF-7D11-60BC5223B99A}"/>
              </a:ext>
            </a:extLst>
          </p:cNvPr>
          <p:cNvSpPr txBox="1"/>
          <p:nvPr/>
        </p:nvSpPr>
        <p:spPr>
          <a:xfrm>
            <a:off x="635995" y="809905"/>
            <a:ext cx="2656496" cy="461665"/>
          </a:xfrm>
          <a:prstGeom prst="rect">
            <a:avLst/>
          </a:prstGeom>
          <a:solidFill>
            <a:srgbClr val="FFFF00"/>
          </a:solid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通報累計：</a:t>
            </a:r>
            <a:r>
              <a:rPr lang="en-US" altLang="ja-JP" sz="2400" b="1" dirty="0">
                <a:latin typeface="Meiryo UI" panose="020B0604030504040204" pitchFamily="50" charset="-128"/>
                <a:ea typeface="Meiryo UI" panose="020B0604030504040204" pitchFamily="50" charset="-128"/>
              </a:rPr>
              <a:t>171</a:t>
            </a:r>
            <a:r>
              <a:rPr kumimoji="1" lang="ja-JP" altLang="en-US" sz="2400" b="1" dirty="0">
                <a:latin typeface="Meiryo UI" panose="020B0604030504040204" pitchFamily="50" charset="-128"/>
                <a:ea typeface="Meiryo UI" panose="020B0604030504040204" pitchFamily="50" charset="-128"/>
              </a:rPr>
              <a:t>件</a:t>
            </a:r>
            <a:endParaRPr kumimoji="1"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4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5BBA-1106-4B18-8491-8680AB12FBD9}"/>
              </a:ext>
            </a:extLst>
          </p:cNvPr>
          <p:cNvSpPr>
            <a:spLocks noGrp="1"/>
          </p:cNvSpPr>
          <p:nvPr>
            <p:ph type="title"/>
          </p:nvPr>
        </p:nvSpPr>
        <p:spPr>
          <a:xfrm>
            <a:off x="539598" y="92092"/>
            <a:ext cx="8399088" cy="436745"/>
          </a:xfrm>
        </p:spPr>
        <p:txBody>
          <a:bodyPr>
            <a:normAutofit/>
          </a:bodyPr>
          <a:lstStyle/>
          <a:p>
            <a:r>
              <a:rPr lang="ja-JP" altLang="en-US" dirty="0"/>
              <a:t>事務連絡：</a:t>
            </a:r>
            <a:r>
              <a:rPr kumimoji="1" lang="ja-JP" altLang="en-US" dirty="0"/>
              <a:t>懲罰事案の報告徹底について</a:t>
            </a:r>
          </a:p>
        </p:txBody>
      </p:sp>
      <p:sp>
        <p:nvSpPr>
          <p:cNvPr id="4" name="テキスト ボックス 3">
            <a:extLst>
              <a:ext uri="{FF2B5EF4-FFF2-40B4-BE49-F238E27FC236}">
                <a16:creationId xmlns:a16="http://schemas.microsoft.com/office/drawing/2014/main" id="{1D096C1E-246A-3B28-BE20-AD227E8CF043}"/>
              </a:ext>
            </a:extLst>
          </p:cNvPr>
          <p:cNvSpPr txBox="1"/>
          <p:nvPr/>
        </p:nvSpPr>
        <p:spPr>
          <a:xfrm>
            <a:off x="633534" y="741512"/>
            <a:ext cx="8999416" cy="563231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●懲罰事案の報告徹底について</a:t>
            </a:r>
            <a:endParaRPr kumimoji="1" lang="en-US" altLang="ja-JP" b="1" u="sng"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日付け文書にて、懲罰事案の報告徹底を再依頼させていただいております。</a:t>
            </a:r>
            <a:endParaRPr lang="en-US" altLang="ja-JP" dirty="0">
              <a:latin typeface="Meiryo UI" panose="020B0604030504040204" pitchFamily="50" charset="-128"/>
              <a:ea typeface="Meiryo UI" panose="020B0604030504040204" pitchFamily="50" charset="-128"/>
            </a:endParaRPr>
          </a:p>
          <a:p>
            <a:pPr algn="l"/>
            <a:endParaRPr lang="ja-JP" altLang="en-US" sz="180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800" i="0" u="none" strike="noStrike" baseline="0" dirty="0">
                <a:solidFill>
                  <a:srgbClr val="000000"/>
                </a:solidFill>
                <a:latin typeface="Meiryo UI" panose="020B0604030504040204" pitchFamily="50" charset="-128"/>
                <a:ea typeface="Meiryo UI" panose="020B0604030504040204" pitchFamily="50" charset="-128"/>
              </a:rPr>
              <a:t> ＜裁定・規律事案報告の趣旨＞ </a:t>
            </a:r>
          </a:p>
          <a:p>
            <a:r>
              <a:rPr lang="ja-JP" altLang="en-US" sz="1800" i="0" u="none" strike="noStrike" baseline="0" dirty="0">
                <a:solidFill>
                  <a:srgbClr val="000000"/>
                </a:solidFill>
                <a:latin typeface="Meiryo UI" panose="020B0604030504040204" pitchFamily="50" charset="-128"/>
                <a:ea typeface="Meiryo UI" panose="020B0604030504040204" pitchFamily="50" charset="-128"/>
              </a:rPr>
              <a:t>・都道府県協会 裁定・規律委員会の方針の確認 </a:t>
            </a:r>
          </a:p>
          <a:p>
            <a:r>
              <a:rPr lang="ja-JP" altLang="en-US" sz="1800" i="0" u="none" strike="noStrike" baseline="0" dirty="0">
                <a:solidFill>
                  <a:srgbClr val="000000"/>
                </a:solidFill>
                <a:latin typeface="Meiryo UI" panose="020B0604030504040204" pitchFamily="50" charset="-128"/>
                <a:ea typeface="Meiryo UI" panose="020B0604030504040204" pitchFamily="50" charset="-128"/>
              </a:rPr>
              <a:t>・都道府県間における懲罰の標準化 </a:t>
            </a:r>
          </a:p>
          <a:p>
            <a:r>
              <a:rPr lang="ja-JP" altLang="en-US" sz="1800" i="0" u="none" strike="noStrike" baseline="0" dirty="0">
                <a:solidFill>
                  <a:srgbClr val="000000"/>
                </a:solidFill>
                <a:latin typeface="Meiryo UI" panose="020B0604030504040204" pitchFamily="50" charset="-128"/>
                <a:ea typeface="Meiryo UI" panose="020B0604030504040204" pitchFamily="50" charset="-128"/>
              </a:rPr>
              <a:t>・懲罰の妥当性の判断 </a:t>
            </a:r>
            <a:endParaRPr lang="en-US" altLang="ja-JP" sz="1800" i="0" u="none" strike="noStrike" baseline="0" dirty="0">
              <a:solidFill>
                <a:srgbClr val="000000"/>
              </a:solidFill>
              <a:latin typeface="Meiryo UI" panose="020B0604030504040204" pitchFamily="50" charset="-128"/>
              <a:ea typeface="Meiryo UI" panose="020B0604030504040204" pitchFamily="50" charset="-128"/>
            </a:endParaRPr>
          </a:p>
          <a:p>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趣旨をご理解いただき、</a:t>
            </a:r>
            <a:r>
              <a:rPr lang="ja-JP" altLang="en-US" b="1" u="sng" dirty="0">
                <a:solidFill>
                  <a:srgbClr val="FF0000"/>
                </a:solidFill>
                <a:latin typeface="Meiryo UI" panose="020B0604030504040204" pitchFamily="50" charset="-128"/>
                <a:ea typeface="Meiryo UI" panose="020B0604030504040204" pitchFamily="50" charset="-128"/>
              </a:rPr>
              <a:t>報告の徹底を再度お願いいたします。</a:t>
            </a:r>
            <a:endParaRPr lang="en-US" altLang="ja-JP" b="1" u="sng" dirty="0">
              <a:solidFill>
                <a:srgbClr val="FF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報告書式についてご不明な点等ございましたら、</a:t>
            </a:r>
            <a:r>
              <a:rPr lang="en-US" altLang="ja-JP" dirty="0">
                <a:solidFill>
                  <a:srgbClr val="000000"/>
                </a:solidFill>
                <a:latin typeface="Meiryo UI" panose="020B0604030504040204" pitchFamily="50" charset="-128"/>
                <a:ea typeface="Meiryo UI" panose="020B0604030504040204" pitchFamily="50" charset="-128"/>
              </a:rPr>
              <a:t>JBA</a:t>
            </a:r>
            <a:r>
              <a:rPr lang="ja-JP" altLang="en-US" dirty="0">
                <a:solidFill>
                  <a:srgbClr val="000000"/>
                </a:solidFill>
                <a:latin typeface="Meiryo UI" panose="020B0604030504040204" pitchFamily="50" charset="-128"/>
                <a:ea typeface="Meiryo UI" panose="020B0604030504040204" pitchFamily="50" charset="-128"/>
              </a:rPr>
              <a:t>コンプライアンス推進グループまでお問い合わせください。</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懲罰事案の対応は、一歩間違えるとバスケットボールの価値を大きく棄損することにもつながりかねません。そのためにも、都道府県協会</a:t>
            </a:r>
            <a:r>
              <a:rPr lang="ja-JP" altLang="en-US" b="1" u="sng" dirty="0">
                <a:solidFill>
                  <a:srgbClr val="000000"/>
                </a:solidFill>
                <a:latin typeface="Meiryo UI" panose="020B0604030504040204" pitchFamily="50" charset="-128"/>
                <a:ea typeface="Meiryo UI" panose="020B0604030504040204" pitchFamily="50" charset="-128"/>
              </a:rPr>
              <a:t>専務理事の指示のもと</a:t>
            </a:r>
            <a:r>
              <a:rPr lang="ja-JP" altLang="en-US" dirty="0">
                <a:solidFill>
                  <a:srgbClr val="000000"/>
                </a:solidFill>
                <a:latin typeface="Meiryo UI" panose="020B0604030504040204" pitchFamily="50" charset="-128"/>
                <a:ea typeface="Meiryo UI" panose="020B0604030504040204" pitchFamily="50" charset="-128"/>
              </a:rPr>
              <a:t>適正かつ迅速な対応が求められます。</a:t>
            </a:r>
            <a:endParaRPr lang="en-US" altLang="ja-JP" dirty="0">
              <a:solidFill>
                <a:srgbClr val="000000"/>
              </a:solidFill>
              <a:latin typeface="Meiryo UI" panose="020B0604030504040204" pitchFamily="50" charset="-128"/>
              <a:ea typeface="Meiryo UI" panose="020B0604030504040204" pitchFamily="50" charset="-128"/>
            </a:endParaRPr>
          </a:p>
          <a:p>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最も大切なことは、主に指導者による</a:t>
            </a:r>
            <a:r>
              <a:rPr kumimoji="1" lang="ja-JP" altLang="en-US" dirty="0">
                <a:latin typeface="Meiryo UI" panose="020B0604030504040204" pitchFamily="50" charset="-128"/>
                <a:ea typeface="Meiryo UI" panose="020B0604030504040204" pitchFamily="50" charset="-128"/>
              </a:rPr>
              <a:t>暴力・暴言等の不適切な行為によって</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b="1" u="sng" dirty="0">
                <a:solidFill>
                  <a:srgbClr val="000000"/>
                </a:solidFill>
                <a:highlight>
                  <a:srgbClr val="FFFF00"/>
                </a:highlight>
                <a:latin typeface="Meiryo UI" panose="020B0604030504040204" pitchFamily="50" charset="-128"/>
                <a:ea typeface="Meiryo UI" panose="020B0604030504040204" pitchFamily="50" charset="-128"/>
              </a:rPr>
              <a:t>好きだったバスケットボールが嫌いになる、</a:t>
            </a:r>
            <a:endParaRPr lang="en-US" altLang="ja-JP" b="1" u="sng" dirty="0">
              <a:solidFill>
                <a:srgbClr val="000000"/>
              </a:solidFill>
              <a:highlight>
                <a:srgbClr val="FFFF00"/>
              </a:highlight>
              <a:latin typeface="Meiryo UI" panose="020B0604030504040204" pitchFamily="50" charset="-128"/>
              <a:ea typeface="Meiryo UI" panose="020B0604030504040204" pitchFamily="50" charset="-128"/>
            </a:endParaRPr>
          </a:p>
          <a:p>
            <a:r>
              <a:rPr lang="ja-JP" altLang="en-US" b="1" u="sng" dirty="0">
                <a:solidFill>
                  <a:srgbClr val="000000"/>
                </a:solidFill>
                <a:highlight>
                  <a:srgbClr val="FFFF00"/>
                </a:highlight>
                <a:latin typeface="Meiryo UI" panose="020B0604030504040204" pitchFamily="50" charset="-128"/>
                <a:ea typeface="Meiryo UI" panose="020B0604030504040204" pitchFamily="50" charset="-128"/>
              </a:rPr>
              <a:t>続けることができなくなるプレーヤー（とその家族等）を生まないこと</a:t>
            </a:r>
            <a:r>
              <a:rPr lang="ja-JP" altLang="en-US" b="1"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我々の大切な価値を守るためにも、ぜひご協力をお願いいたします。</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7121373"/>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21147</TotalTime>
  <Words>1564</Words>
  <Application>Microsoft Office PowerPoint</Application>
  <PresentationFormat>A4 210 x 297 mm</PresentationFormat>
  <Paragraphs>129</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メイリオ</vt:lpstr>
      <vt:lpstr>Arial</vt:lpstr>
      <vt:lpstr>Calibri</vt:lpstr>
      <vt:lpstr>Times New Roman</vt:lpstr>
      <vt:lpstr>1_デザインの設定</vt:lpstr>
      <vt:lpstr> 2023年度 U12回福山地区   U12 インテグリティ講習会 　    〜子どもたちのための充実した環境構築に向けて〜</vt:lpstr>
      <vt:lpstr>参考資料：安心安全保護宣言</vt:lpstr>
      <vt:lpstr>参考資料：U12カテゴリー「指導行動の指針」</vt:lpstr>
      <vt:lpstr>JBA「暴力行為等通報窓口」概要</vt:lpstr>
      <vt:lpstr>JBA倫理規程（抜粋）</vt:lpstr>
      <vt:lpstr>通報実績（期間：2021年9月10日～2022年6月30日=約10か月）</vt:lpstr>
      <vt:lpstr>通報実績（期間：2022年7月1日～2023年6月30日）</vt:lpstr>
      <vt:lpstr>通報実績（2022年度　調査要否の内訳）</vt:lpstr>
      <vt:lpstr>事務連絡：懲罰事案の報告徹底について</vt:lpstr>
      <vt:lpstr>通報サマリ①</vt:lpstr>
      <vt:lpstr>通報サマリ⑤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JBA</dc:creator>
  <cp:lastModifiedBy>博司 坂本</cp:lastModifiedBy>
  <cp:revision>736</cp:revision>
  <cp:lastPrinted>2024-03-08T22:20:47Z</cp:lastPrinted>
  <dcterms:created xsi:type="dcterms:W3CDTF">2016-09-06T01:03:17Z</dcterms:created>
  <dcterms:modified xsi:type="dcterms:W3CDTF">2024-03-13T12:28:04Z</dcterms:modified>
</cp:coreProperties>
</file>